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208" r:id="rId2"/>
  </p:sldMasterIdLst>
  <p:notesMasterIdLst>
    <p:notesMasterId r:id="rId26"/>
  </p:notesMasterIdLst>
  <p:sldIdLst>
    <p:sldId id="350" r:id="rId3"/>
    <p:sldId id="379" r:id="rId4"/>
    <p:sldId id="328" r:id="rId5"/>
    <p:sldId id="386" r:id="rId6"/>
    <p:sldId id="385" r:id="rId7"/>
    <p:sldId id="380" r:id="rId8"/>
    <p:sldId id="354" r:id="rId9"/>
    <p:sldId id="376" r:id="rId10"/>
    <p:sldId id="377" r:id="rId11"/>
    <p:sldId id="387" r:id="rId12"/>
    <p:sldId id="389" r:id="rId13"/>
    <p:sldId id="351" r:id="rId14"/>
    <p:sldId id="352" r:id="rId15"/>
    <p:sldId id="359" r:id="rId16"/>
    <p:sldId id="361" r:id="rId17"/>
    <p:sldId id="360" r:id="rId18"/>
    <p:sldId id="362" r:id="rId19"/>
    <p:sldId id="366" r:id="rId20"/>
    <p:sldId id="381" r:id="rId21"/>
    <p:sldId id="382" r:id="rId22"/>
    <p:sldId id="374" r:id="rId23"/>
    <p:sldId id="383" r:id="rId24"/>
    <p:sldId id="384" r:id="rId2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1pPr>
    <a:lvl2pPr marL="4540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2pPr>
    <a:lvl3pPr marL="9112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3pPr>
    <a:lvl4pPr marL="13684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4pPr>
    <a:lvl5pPr marL="18256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0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1"/>
    <p:restoredTop sz="94746"/>
  </p:normalViewPr>
  <p:slideViewPr>
    <p:cSldViewPr>
      <p:cViewPr varScale="1">
        <p:scale>
          <a:sx n="92" d="100"/>
          <a:sy n="92" d="100"/>
        </p:scale>
        <p:origin x="-44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6" charset="0"/>
                <a:ea typeface="+mn-ea"/>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F64A281-F7E2-4F2F-82F2-4B3CA2B37A65}" type="slidenum">
              <a:rPr lang="en-US" altLang="en-US"/>
              <a:pPr>
                <a:defRPr/>
              </a:pPr>
              <a:t>‹#›</a:t>
            </a:fld>
            <a:endParaRPr lang="en-US" altLang="en-US"/>
          </a:p>
        </p:txBody>
      </p:sp>
    </p:spTree>
    <p:extLst>
      <p:ext uri="{BB962C8B-B14F-4D97-AF65-F5344CB8AC3E}">
        <p14:creationId xmlns:p14="http://schemas.microsoft.com/office/powerpoint/2010/main" val="3166790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charset="-128"/>
        <a:cs typeface="ＭＳ Ｐゴシック" charset="-128"/>
      </a:defRPr>
    </a:lvl1pPr>
    <a:lvl2pPr marL="4540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12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684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56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5397" algn="l" defTabSz="457080" rtl="0" eaLnBrk="1" latinLnBrk="0" hangingPunct="1">
      <a:defRPr sz="1200" kern="1200">
        <a:solidFill>
          <a:schemeClr val="tx1"/>
        </a:solidFill>
        <a:latin typeface="+mn-lt"/>
        <a:ea typeface="+mn-ea"/>
        <a:cs typeface="+mn-cs"/>
      </a:defRPr>
    </a:lvl6pPr>
    <a:lvl7pPr marL="2742475" algn="l" defTabSz="457080" rtl="0" eaLnBrk="1" latinLnBrk="0" hangingPunct="1">
      <a:defRPr sz="1200" kern="1200">
        <a:solidFill>
          <a:schemeClr val="tx1"/>
        </a:solidFill>
        <a:latin typeface="+mn-lt"/>
        <a:ea typeface="+mn-ea"/>
        <a:cs typeface="+mn-cs"/>
      </a:defRPr>
    </a:lvl7pPr>
    <a:lvl8pPr marL="3199555" algn="l" defTabSz="457080" rtl="0" eaLnBrk="1" latinLnBrk="0" hangingPunct="1">
      <a:defRPr sz="1200" kern="1200">
        <a:solidFill>
          <a:schemeClr val="tx1"/>
        </a:solidFill>
        <a:latin typeface="+mn-lt"/>
        <a:ea typeface="+mn-ea"/>
        <a:cs typeface="+mn-cs"/>
      </a:defRPr>
    </a:lvl8pPr>
    <a:lvl9pPr marL="3656635" algn="l" defTabSz="457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FBBF0CF-E9E0-4085-B378-44B92F8C35E1}" type="slidenum">
              <a:rPr lang="en-US" smtClean="0">
                <a:solidFill>
                  <a:prstClr val="black"/>
                </a:solidFill>
              </a:rPr>
              <a:pPr/>
              <a:t>1</a:t>
            </a:fld>
            <a:endParaRPr lang="en-US" smtClean="0">
              <a:solidFill>
                <a:prstClr val="black"/>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a:t>
            </a:r>
            <a:r>
              <a:rPr lang="en-US" baseline="0" dirty="0" smtClean="0"/>
              <a:t> show here the architecture of the Brown Dog services:  </a:t>
            </a:r>
            <a:r>
              <a:rPr lang="en-US" baseline="0" dirty="0" err="1" smtClean="0"/>
              <a:t>i</a:t>
            </a:r>
            <a:r>
              <a:rPr lang="en-US" baseline="0" dirty="0" smtClean="0"/>
              <a:t>) The DTS is built on  top of the </a:t>
            </a:r>
            <a:r>
              <a:rPr lang="en-US" baseline="0" dirty="0" err="1" smtClean="0"/>
              <a:t>Clowder</a:t>
            </a:r>
            <a:r>
              <a:rPr lang="en-US" baseline="0" dirty="0" smtClean="0"/>
              <a:t> framework which is a web-based content management system. Using the DTS REST API, a user can upload a file/dataset or </a:t>
            </a:r>
            <a:r>
              <a:rPr lang="en-US" baseline="0" dirty="0" err="1" smtClean="0"/>
              <a:t>url</a:t>
            </a:r>
            <a:r>
              <a:rPr lang="en-US" baseline="0" dirty="0" smtClean="0"/>
              <a:t> to a file to the DTS. This triggers specific extractors based on appropriate MIME types, for extraction of metadata, signatures or any derived product from the file’s content. Inside DTS, there is a distributed messaging bus, </a:t>
            </a:r>
            <a:r>
              <a:rPr lang="en-US" baseline="0" dirty="0" err="1" smtClean="0"/>
              <a:t>RabbitMQ</a:t>
            </a:r>
            <a:r>
              <a:rPr lang="en-US" baseline="0" dirty="0" smtClean="0"/>
              <a:t>, which reliably distribute and manage job execution by placing messages in a queue for each extractor, and removing them when job done.  Extractors listens to the </a:t>
            </a:r>
            <a:r>
              <a:rPr lang="en-US" baseline="0" dirty="0" err="1" smtClean="0"/>
              <a:t>RabbitMQ</a:t>
            </a:r>
            <a:r>
              <a:rPr lang="en-US" baseline="0" dirty="0" smtClean="0"/>
              <a:t> for new messages for extraction. It saves all input files, dataset and outputs in </a:t>
            </a:r>
            <a:r>
              <a:rPr lang="en-US" baseline="0" dirty="0" err="1" smtClean="0"/>
              <a:t>MongoDB</a:t>
            </a:r>
            <a:r>
              <a:rPr lang="en-US" baseline="0" dirty="0" smtClean="0"/>
              <a:t>. Extractors can be written in any language as longs as it can communicate with </a:t>
            </a:r>
            <a:r>
              <a:rPr lang="en-US" baseline="0" dirty="0" err="1" smtClean="0"/>
              <a:t>RabbitMQ</a:t>
            </a:r>
            <a:r>
              <a:rPr lang="en-US" baseline="0" dirty="0" smtClean="0"/>
              <a:t> and </a:t>
            </a:r>
            <a:r>
              <a:rPr lang="en-US" baseline="0" dirty="0" err="1" smtClean="0"/>
              <a:t>Clowder</a:t>
            </a:r>
            <a:r>
              <a:rPr lang="en-US" baseline="0" dirty="0" smtClean="0"/>
              <a:t> REST interface via HTTP – Java, Python, </a:t>
            </a:r>
            <a:r>
              <a:rPr lang="en-US" baseline="0" dirty="0" err="1" smtClean="0"/>
              <a:t>Scala</a:t>
            </a:r>
            <a:r>
              <a:rPr lang="en-US" baseline="0" dirty="0" smtClean="0"/>
              <a:t>, C/C++. Extractors are deployed within  distributed cloud environment.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Data Access Proxy,  It is built on top of the Polyglot framework and provides REST API allowing users and applications to use its conversion capabilities. One of the key component is Software Server which hosts one or more applications. It uses light weight wrapper script to automate specific functionalities within the application and then provide access to it via a consistent REST API.  Software Server listens a </a:t>
            </a:r>
            <a:r>
              <a:rPr lang="en-US" baseline="0" dirty="0" err="1" smtClean="0"/>
              <a:t>RabbitMQ</a:t>
            </a:r>
            <a:r>
              <a:rPr lang="en-US" baseline="0" dirty="0" smtClean="0"/>
              <a:t> bus for any conversion jobs and has a queue for each software it controls. DAP polyglot head node monitors the </a:t>
            </a:r>
            <a:r>
              <a:rPr lang="en-US" baseline="0" dirty="0" err="1" smtClean="0"/>
              <a:t>RabbitMQ</a:t>
            </a:r>
            <a:r>
              <a:rPr lang="en-US" baseline="0" dirty="0" smtClean="0"/>
              <a:t> bus and queries for all available Software Servers and the software’s input and output formats it supports. It constructs a </a:t>
            </a:r>
            <a:r>
              <a:rPr lang="en-US" baseline="0" dirty="0" err="1" smtClean="0"/>
              <a:t>Input/Output</a:t>
            </a:r>
            <a:r>
              <a:rPr lang="en-US" baseline="0" dirty="0" smtClean="0"/>
              <a:t> graph, finds the shortest conversion path between specific input and output format and allow SS to do the conversion.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C519A8EE-0B45-4CE1-9004-F809DC330CE8}" type="slidenum">
              <a:rPr lang="en-US" smtClean="0">
                <a:solidFill>
                  <a:prstClr val="black"/>
                </a:solidFill>
              </a:rPr>
              <a:pPr>
                <a:defRPr/>
              </a:pPr>
              <a:t>2</a:t>
            </a:fld>
            <a:endParaRPr lang="en-US">
              <a:solidFill>
                <a:prstClr val="black"/>
              </a:solidFill>
            </a:endParaRPr>
          </a:p>
        </p:txBody>
      </p:sp>
    </p:spTree>
    <p:extLst>
      <p:ext uri="{BB962C8B-B14F-4D97-AF65-F5344CB8AC3E}">
        <p14:creationId xmlns:p14="http://schemas.microsoft.com/office/powerpoint/2010/main" val="1205004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a:t>
            </a:r>
            <a:r>
              <a:rPr lang="en-US" baseline="0" dirty="0" smtClean="0"/>
              <a:t> show here the architecture of the Brown Dog services:  </a:t>
            </a:r>
            <a:r>
              <a:rPr lang="en-US" baseline="0" dirty="0" err="1" smtClean="0"/>
              <a:t>i</a:t>
            </a:r>
            <a:r>
              <a:rPr lang="en-US" baseline="0" dirty="0" smtClean="0"/>
              <a:t>) The DTS is built on  top of the </a:t>
            </a:r>
            <a:r>
              <a:rPr lang="en-US" baseline="0" dirty="0" err="1" smtClean="0"/>
              <a:t>Clowder</a:t>
            </a:r>
            <a:r>
              <a:rPr lang="en-US" baseline="0" dirty="0" smtClean="0"/>
              <a:t> framework which is a web-based content management system. Using the DTS REST API, a user can upload a file/dataset or </a:t>
            </a:r>
            <a:r>
              <a:rPr lang="en-US" baseline="0" dirty="0" err="1" smtClean="0"/>
              <a:t>url</a:t>
            </a:r>
            <a:r>
              <a:rPr lang="en-US" baseline="0" dirty="0" smtClean="0"/>
              <a:t> to a file to the DTS. This triggers specific extractors based on appropriate MIME types, for extraction of metadata, signatures or any derived product from the file’s content. Inside DTS, there is a distributed messaging bus, </a:t>
            </a:r>
            <a:r>
              <a:rPr lang="en-US" baseline="0" dirty="0" err="1" smtClean="0"/>
              <a:t>RabbitMQ</a:t>
            </a:r>
            <a:r>
              <a:rPr lang="en-US" baseline="0" dirty="0" smtClean="0"/>
              <a:t>, which reliably distribute and manage job execution by placing messages in a queue for each extractor, and removing them when job done.  Extractors listens to the </a:t>
            </a:r>
            <a:r>
              <a:rPr lang="en-US" baseline="0" dirty="0" err="1" smtClean="0"/>
              <a:t>RabbitMQ</a:t>
            </a:r>
            <a:r>
              <a:rPr lang="en-US" baseline="0" dirty="0" smtClean="0"/>
              <a:t> for new messages for extraction. It saves all input files, dataset and outputs in </a:t>
            </a:r>
            <a:r>
              <a:rPr lang="en-US" baseline="0" dirty="0" err="1" smtClean="0"/>
              <a:t>MongoDB</a:t>
            </a:r>
            <a:r>
              <a:rPr lang="en-US" baseline="0" dirty="0" smtClean="0"/>
              <a:t>. Extractors can be written in any language as longs as it can communicate with </a:t>
            </a:r>
            <a:r>
              <a:rPr lang="en-US" baseline="0" dirty="0" err="1" smtClean="0"/>
              <a:t>RabbitMQ</a:t>
            </a:r>
            <a:r>
              <a:rPr lang="en-US" baseline="0" dirty="0" smtClean="0"/>
              <a:t> and </a:t>
            </a:r>
            <a:r>
              <a:rPr lang="en-US" baseline="0" dirty="0" err="1" smtClean="0"/>
              <a:t>Clowder</a:t>
            </a:r>
            <a:r>
              <a:rPr lang="en-US" baseline="0" dirty="0" smtClean="0"/>
              <a:t> REST interface via HTTP – Java, Python, </a:t>
            </a:r>
            <a:r>
              <a:rPr lang="en-US" baseline="0" dirty="0" err="1" smtClean="0"/>
              <a:t>Scala</a:t>
            </a:r>
            <a:r>
              <a:rPr lang="en-US" baseline="0" dirty="0" smtClean="0"/>
              <a:t>, C/C++. Extractors are deployed within  distributed cloud environment.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Data Access Proxy,  It is built on top of the Polyglot framework and provides REST API allowing users and applications to use its conversion capabilities. One of the key component is Software Server which hosts one or more applications. It uses light weight wrapper script to automate specific functionalities within the application and then provide access to it via a consistent REST API.  Software Server listens a </a:t>
            </a:r>
            <a:r>
              <a:rPr lang="en-US" baseline="0" dirty="0" err="1" smtClean="0"/>
              <a:t>RabbitMQ</a:t>
            </a:r>
            <a:r>
              <a:rPr lang="en-US" baseline="0" dirty="0" smtClean="0"/>
              <a:t> bus for any conversion jobs and has a queue for each software it controls. DAP polyglot head node monitors the </a:t>
            </a:r>
            <a:r>
              <a:rPr lang="en-US" baseline="0" dirty="0" err="1" smtClean="0"/>
              <a:t>RabbitMQ</a:t>
            </a:r>
            <a:r>
              <a:rPr lang="en-US" baseline="0" dirty="0" smtClean="0"/>
              <a:t> bus and queries for all available Software Servers and the software’s input and output formats it supports. It constructs a </a:t>
            </a:r>
            <a:r>
              <a:rPr lang="en-US" baseline="0" dirty="0" err="1" smtClean="0"/>
              <a:t>Input/Output</a:t>
            </a:r>
            <a:r>
              <a:rPr lang="en-US" baseline="0" dirty="0" smtClean="0"/>
              <a:t> graph, finds the shortest conversion path between specific input and output format and allow SS to do the conversion.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C519A8EE-0B45-4CE1-9004-F809DC330CE8}"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120500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5638800"/>
            <a:ext cx="2667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3"/>
          <p:cNvSpPr txBox="1">
            <a:spLocks/>
          </p:cNvSpPr>
          <p:nvPr userDrawn="1"/>
        </p:nvSpPr>
        <p:spPr bwMode="auto">
          <a:xfrm>
            <a:off x="4876800" y="6248400"/>
            <a:ext cx="4114800" cy="473075"/>
          </a:xfrm>
          <a:prstGeom prst="rect">
            <a:avLst/>
          </a:prstGeom>
          <a:noFill/>
          <a:ln>
            <a:noFill/>
          </a:ln>
          <a:extLst/>
        </p:spPr>
        <p:txBody>
          <a:bodyPr lIns="91415" tIns="45708" rIns="91415" bIns="45708"/>
          <a:lstStyle>
            <a:lvl1pPr eaLnBrk="0" hangingPunct="0">
              <a:defRPr sz="2400">
                <a:solidFill>
                  <a:schemeClr val="tx1"/>
                </a:solidFill>
                <a:latin typeface="Arial" panose="020B0604020202020204" pitchFamily="34" charset="0"/>
                <a:ea typeface="ＭＳ Ｐゴシック" charset="-128"/>
              </a:defRPr>
            </a:lvl1pPr>
            <a:lvl2pPr marL="742950" indent="-285750" eaLnBrk="0" hangingPunct="0">
              <a:defRPr sz="2400">
                <a:solidFill>
                  <a:schemeClr val="tx1"/>
                </a:solidFill>
                <a:latin typeface="Arial" panose="020B0604020202020204" pitchFamily="34" charset="0"/>
                <a:ea typeface="ＭＳ Ｐゴシック" charset="-128"/>
              </a:defRPr>
            </a:lvl2pPr>
            <a:lvl3pPr marL="1143000" indent="-228600" eaLnBrk="0" hangingPunct="0">
              <a:defRPr sz="2400">
                <a:solidFill>
                  <a:schemeClr val="tx1"/>
                </a:solidFill>
                <a:latin typeface="Arial" panose="020B0604020202020204" pitchFamily="34" charset="0"/>
                <a:ea typeface="ＭＳ Ｐゴシック" charset="-128"/>
              </a:defRPr>
            </a:lvl3pPr>
            <a:lvl4pPr marL="1600200" indent="-228600" eaLnBrk="0" hangingPunct="0">
              <a:defRPr sz="2400">
                <a:solidFill>
                  <a:schemeClr val="tx1"/>
                </a:solidFill>
                <a:latin typeface="Arial" panose="020B0604020202020204" pitchFamily="34" charset="0"/>
                <a:ea typeface="ＭＳ Ｐゴシック" charset="-128"/>
              </a:defRPr>
            </a:lvl4pPr>
            <a:lvl5pPr marL="2057400" indent="-228600" eaLnBrk="0" hangingPunct="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defRPr/>
            </a:pPr>
            <a:r>
              <a:rPr lang="en-US" altLang="en-US" sz="1200" dirty="0" smtClean="0">
                <a:solidFill>
                  <a:schemeClr val="bg1"/>
                </a:solidFill>
                <a:cs typeface="Arial" panose="020B0604020202020204" pitchFamily="34" charset="0"/>
              </a:rPr>
              <a:t>National Center for Supercomputing Applications</a:t>
            </a:r>
          </a:p>
          <a:p>
            <a:pPr eaLnBrk="1" hangingPunct="1">
              <a:defRPr/>
            </a:pPr>
            <a:r>
              <a:rPr lang="en-US" altLang="en-US" sz="1200" dirty="0" smtClean="0">
                <a:solidFill>
                  <a:schemeClr val="bg1"/>
                </a:solidFill>
                <a:cs typeface="Arial" panose="020B0604020202020204" pitchFamily="34" charset="0"/>
              </a:rPr>
              <a:t>University of Illinois at Urbana–Champaign</a:t>
            </a:r>
          </a:p>
        </p:txBody>
      </p:sp>
      <p:sp>
        <p:nvSpPr>
          <p:cNvPr id="8" name="Rectangle 4"/>
          <p:cNvSpPr>
            <a:spLocks noGrp="1" noChangeArrowheads="1"/>
          </p:cNvSpPr>
          <p:nvPr>
            <p:ph type="ctrTitle"/>
          </p:nvPr>
        </p:nvSpPr>
        <p:spPr>
          <a:xfrm>
            <a:off x="2362200" y="13716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2362200" y="2286000"/>
            <a:ext cx="5181600" cy="2590800"/>
          </a:xfrm>
        </p:spPr>
        <p:txBody>
          <a:bodyPr/>
          <a:lstStyle>
            <a:lvl1pPr marL="0" indent="0">
              <a:buNone/>
              <a:defRPr sz="2000">
                <a:solidFill>
                  <a:schemeClr val="bg1"/>
                </a:solidFill>
              </a:defRPr>
            </a:lvl1pPr>
          </a:lstStyle>
          <a:p>
            <a:r>
              <a:rPr lang="en-US" dirty="0" smtClean="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smtClean="0"/>
              <a:t>www.parallel.illinois.edu</a:t>
            </a:r>
            <a:endParaRPr lang="en-US" dirty="0" smtClean="0"/>
          </a:p>
          <a:p>
            <a:endParaRPr lang="en-US" dirty="0" smtClean="0"/>
          </a:p>
        </p:txBody>
      </p:sp>
    </p:spTree>
    <p:extLst>
      <p:ext uri="{BB962C8B-B14F-4D97-AF65-F5344CB8AC3E}">
        <p14:creationId xmlns:p14="http://schemas.microsoft.com/office/powerpoint/2010/main" val="2961271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40819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803835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0" y="6164124"/>
            <a:ext cx="1219200" cy="55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Grp="1" noChangeArrowheads="1"/>
          </p:cNvSpPr>
          <p:nvPr>
            <p:ph type="ctrTitle"/>
          </p:nvPr>
        </p:nvSpPr>
        <p:spPr>
          <a:xfrm>
            <a:off x="3429000" y="9144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3429000" y="1828800"/>
            <a:ext cx="5181600" cy="2590800"/>
          </a:xfrm>
        </p:spPr>
        <p:txBody>
          <a:bodyPr/>
          <a:lstStyle>
            <a:lvl1pPr marL="0" indent="0">
              <a:buNone/>
              <a:defRPr sz="2000"/>
            </a:lvl1pPr>
          </a:lstStyle>
          <a:p>
            <a:r>
              <a:rPr lang="en-US" dirty="0" smtClean="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smtClean="0"/>
              <a:t>www.parallel.illinois.edu</a:t>
            </a:r>
            <a:endParaRPr lang="en-US" dirty="0" smtClean="0"/>
          </a:p>
          <a:p>
            <a:endParaRPr lang="en-US" dirty="0" smtClean="0"/>
          </a:p>
        </p:txBody>
      </p:sp>
    </p:spTree>
    <p:extLst>
      <p:ext uri="{BB962C8B-B14F-4D97-AF65-F5344CB8AC3E}">
        <p14:creationId xmlns:p14="http://schemas.microsoft.com/office/powerpoint/2010/main" val="4182052336"/>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2790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smtClean="0"/>
              <a:t>Click to edit Master text styles</a:t>
            </a:r>
          </a:p>
        </p:txBody>
      </p:sp>
    </p:spTree>
    <p:extLst>
      <p:ext uri="{BB962C8B-B14F-4D97-AF65-F5344CB8AC3E}">
        <p14:creationId xmlns:p14="http://schemas.microsoft.com/office/powerpoint/2010/main" val="3035812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0370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9528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660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418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200398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98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2231165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369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5985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smtClean="0"/>
              <a:t>Click to edit Master text styles</a:t>
            </a:r>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79834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874663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53755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163303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426634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06288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39515320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a:p>
            <a:pPr lvl="4"/>
            <a:endParaRPr lang="en-US" altLang="en-US" smtClean="0"/>
          </a:p>
        </p:txBody>
      </p:sp>
    </p:spTree>
  </p:cSld>
  <p:clrMap bg1="lt1" tx1="dk1" bg2="lt2" tx2="dk2" accent1="accent1" accent2="accent2" accent3="accent3" accent4="accent4" accent5="accent5" accent6="accent6" hlink="hlink" folHlink="folHlink"/>
  <p:sldLayoutIdLst>
    <p:sldLayoutId id="2147484207"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iming>
    <p:tnLst>
      <p:par>
        <p:cTn xmlns:p14="http://schemas.microsoft.com/office/powerpoint/2010/main" id="1" dur="indefinite" restart="never" nodeType="tmRoot"/>
      </p:par>
    </p:tnLst>
  </p:timing>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a:p>
            <a:pPr lvl="4"/>
            <a:endParaRPr lang="en-US" altLang="en-US" smtClean="0"/>
          </a:p>
        </p:txBody>
      </p:sp>
    </p:spTree>
    <p:extLst>
      <p:ext uri="{BB962C8B-B14F-4D97-AF65-F5344CB8AC3E}">
        <p14:creationId xmlns:p14="http://schemas.microsoft.com/office/powerpoint/2010/main" val="191689620"/>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Lst>
  <p:timing>
    <p:tnLst>
      <p:par>
        <p:cTn xmlns:p14="http://schemas.microsoft.com/office/powerpoint/2010/main" id="1" dur="indefinite" restart="never" nodeType="tmRoot"/>
      </p:par>
    </p:tnLst>
  </p:timing>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pensource.ncsa.illinois.edu/bitbucket/projects/BD/repos/converters-templat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533400" y="1371600"/>
            <a:ext cx="4572000" cy="2438400"/>
          </a:xfrm>
        </p:spPr>
        <p:txBody>
          <a:bodyPr/>
          <a:lstStyle/>
          <a:p>
            <a:pPr eaLnBrk="1" hangingPunct="1">
              <a:spcAft>
                <a:spcPts val="600"/>
              </a:spcAft>
            </a:pPr>
            <a:r>
              <a:rPr lang="en-US" sz="4000" dirty="0" smtClean="0">
                <a:effectLst>
                  <a:outerShdw blurRad="38100" dist="38100" dir="2700000" algn="tl">
                    <a:srgbClr val="000000">
                      <a:alpha val="43137"/>
                    </a:srgbClr>
                  </a:outerShdw>
                </a:effectLst>
              </a:rPr>
              <a:t>DIBBs Brown Dog </a:t>
            </a:r>
            <a:br>
              <a:rPr lang="en-US" sz="4000" dirty="0" smtClean="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r>
              <a:rPr lang="en-US" sz="3200" i="1" dirty="0" smtClean="0">
                <a:effectLst>
                  <a:outerShdw blurRad="38100" dist="38100" dir="2700000" algn="tl">
                    <a:srgbClr val="000000">
                      <a:alpha val="43137"/>
                    </a:srgbClr>
                  </a:outerShdw>
                </a:effectLst>
              </a:rPr>
              <a:t>Adding Converters</a:t>
            </a:r>
            <a:endParaRPr lang="en-US" sz="3200" b="0" i="1" dirty="0" smtClean="0">
              <a:effectLst>
                <a:outerShdw blurRad="38100" dist="38100" dir="2700000" algn="tl">
                  <a:srgbClr val="000000">
                    <a:alpha val="43137"/>
                  </a:srgbClr>
                </a:outerShdw>
              </a:effectLst>
            </a:endParaRPr>
          </a:p>
        </p:txBody>
      </p:sp>
      <p:pic>
        <p:nvPicPr>
          <p:cNvPr id="7" name="Picture 7" descr="C:\Users\kmchenry\Files\Documents\ISDA\Images\Logos\Misc\BU_rgb.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575" y="6217750"/>
            <a:ext cx="990600" cy="444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md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6248400"/>
            <a:ext cx="2590800" cy="422205"/>
          </a:xfrm>
          <a:prstGeom prst="rect">
            <a:avLst/>
          </a:prstGeom>
          <a:noFill/>
        </p:spPr>
      </p:pic>
      <p:pic>
        <p:nvPicPr>
          <p:cNvPr id="3" name="Picture 2" descr="BD3a_3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838200"/>
            <a:ext cx="2971800" cy="2802252"/>
          </a:xfrm>
          <a:prstGeom prst="rect">
            <a:avLst/>
          </a:prstGeom>
        </p:spPr>
      </p:pic>
      <p:pic>
        <p:nvPicPr>
          <p:cNvPr id="2" name="Picture 1" descr="SMUlogowWordmarkRB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9400" y="6221566"/>
            <a:ext cx="1371600" cy="444295"/>
          </a:xfrm>
          <a:prstGeom prst="rect">
            <a:avLst/>
          </a:prstGeom>
        </p:spPr>
      </p:pic>
    </p:spTree>
    <p:extLst>
      <p:ext uri="{BB962C8B-B14F-4D97-AF65-F5344CB8AC3E}">
        <p14:creationId xmlns:p14="http://schemas.microsoft.com/office/powerpoint/2010/main" val="34450132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 the Command Line Interface</a:t>
            </a:r>
          </a:p>
        </p:txBody>
      </p:sp>
      <p:pic>
        <p:nvPicPr>
          <p:cNvPr id="4" name="Picture 3" descr="Screen Shot 2016-07-13 at 1.18.57 PM.png"/>
          <p:cNvPicPr>
            <a:picLocks noChangeAspect="1"/>
          </p:cNvPicPr>
          <p:nvPr/>
        </p:nvPicPr>
        <p:blipFill rotWithShape="1">
          <a:blip r:embed="rId2">
            <a:extLst>
              <a:ext uri="{28A0092B-C50C-407E-A947-70E740481C1C}">
                <a14:useLocalDpi xmlns:a14="http://schemas.microsoft.com/office/drawing/2010/main" val="0"/>
              </a:ext>
            </a:extLst>
          </a:blip>
          <a:srcRect b="1495"/>
          <a:stretch/>
        </p:blipFill>
        <p:spPr>
          <a:xfrm>
            <a:off x="152400" y="1295400"/>
            <a:ext cx="8839200" cy="859536"/>
          </a:xfrm>
          <a:prstGeom prst="rect">
            <a:avLst/>
          </a:prstGeom>
        </p:spPr>
      </p:pic>
      <p:pic>
        <p:nvPicPr>
          <p:cNvPr id="5" name="Picture 4" descr="Screen Shot 2016-07-13 at 1.19.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362200"/>
            <a:ext cx="8839200" cy="3535680"/>
          </a:xfrm>
          <a:prstGeom prst="rect">
            <a:avLst/>
          </a:prstGeom>
        </p:spPr>
      </p:pic>
      <p:sp>
        <p:nvSpPr>
          <p:cNvPr id="6" name="Rectangle 5"/>
          <p:cNvSpPr/>
          <p:nvPr/>
        </p:nvSpPr>
        <p:spPr>
          <a:xfrm>
            <a:off x="3733800" y="4191000"/>
            <a:ext cx="4876800" cy="3048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1559387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with the Command Line Interface</a:t>
            </a:r>
            <a:endParaRPr lang="en-US" dirty="0"/>
          </a:p>
        </p:txBody>
      </p:sp>
      <p:sp>
        <p:nvSpPr>
          <p:cNvPr id="3" name="Content Placeholder 2"/>
          <p:cNvSpPr>
            <a:spLocks noGrp="1"/>
          </p:cNvSpPr>
          <p:nvPr>
            <p:ph idx="1"/>
          </p:nvPr>
        </p:nvSpPr>
        <p:spPr>
          <a:xfrm>
            <a:off x="457200" y="1143000"/>
            <a:ext cx="8229600" cy="914400"/>
          </a:xfrm>
        </p:spPr>
        <p:txBody>
          <a:bodyPr>
            <a:normAutofit/>
          </a:bodyPr>
          <a:lstStyle/>
          <a:p>
            <a:pPr marL="457200" indent="-457200">
              <a:buFont typeface="+mj-lt"/>
              <a:buAutoNum type="arabicPeriod" startAt="5"/>
            </a:pPr>
            <a:r>
              <a:rPr lang="en-US" dirty="0" smtClean="0"/>
              <a:t>Check that you got a result</a:t>
            </a:r>
            <a:endParaRPr lang="en-US" dirty="0"/>
          </a:p>
          <a:p>
            <a:pPr marL="457200" lvl="1" indent="0">
              <a:buNone/>
            </a:pPr>
            <a:r>
              <a:rPr lang="en-US" sz="2400" dirty="0" err="1" smtClean="0">
                <a:latin typeface="Courier"/>
                <a:cs typeface="Courier"/>
              </a:rPr>
              <a:t>nano</a:t>
            </a:r>
            <a:r>
              <a:rPr lang="en-US" sz="2400" dirty="0" smtClean="0">
                <a:latin typeface="Courier"/>
                <a:cs typeface="Courier"/>
              </a:rPr>
              <a:t> IMG_0997.pgm</a:t>
            </a:r>
          </a:p>
        </p:txBody>
      </p:sp>
      <p:pic>
        <p:nvPicPr>
          <p:cNvPr id="4" name="Picture 3" descr="Screen Shot 2016-07-13 at 1.20.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209800"/>
            <a:ext cx="7162800" cy="4419312"/>
          </a:xfrm>
          <a:prstGeom prst="rect">
            <a:avLst/>
          </a:prstGeom>
        </p:spPr>
      </p:pic>
    </p:spTree>
    <p:extLst>
      <p:ext uri="{BB962C8B-B14F-4D97-AF65-F5344CB8AC3E}">
        <p14:creationId xmlns:p14="http://schemas.microsoft.com/office/powerpoint/2010/main" val="42838156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Started!</a:t>
            </a:r>
            <a:endParaRPr lang="en-US" dirty="0"/>
          </a:p>
        </p:txBody>
      </p:sp>
      <p:sp>
        <p:nvSpPr>
          <p:cNvPr id="3" name="Content Placeholder 2"/>
          <p:cNvSpPr>
            <a:spLocks noGrp="1"/>
          </p:cNvSpPr>
          <p:nvPr>
            <p:ph idx="1"/>
          </p:nvPr>
        </p:nvSpPr>
        <p:spPr>
          <a:xfrm>
            <a:off x="457200" y="1371600"/>
            <a:ext cx="8229600" cy="2514600"/>
          </a:xfrm>
        </p:spPr>
        <p:txBody>
          <a:bodyPr/>
          <a:lstStyle/>
          <a:p>
            <a:r>
              <a:rPr lang="en-US" dirty="0" smtClean="0"/>
              <a:t>Again open a second Terminal to your VM</a:t>
            </a:r>
          </a:p>
          <a:p>
            <a:pPr lvl="1"/>
            <a:r>
              <a:rPr lang="en-US" dirty="0" smtClean="0"/>
              <a:t>Leave the </a:t>
            </a:r>
            <a:r>
              <a:rPr lang="en-US" dirty="0" err="1" smtClean="0"/>
              <a:t>bd-tmux</a:t>
            </a:r>
            <a:r>
              <a:rPr lang="en-US" dirty="0" smtClean="0"/>
              <a:t> terminal running (this is your Brown Dog instance that you will test things against)</a:t>
            </a:r>
          </a:p>
          <a:p>
            <a:pPr lvl="1"/>
            <a:endParaRPr lang="en-US" dirty="0" smtClean="0"/>
          </a:p>
          <a:p>
            <a:r>
              <a:rPr lang="en-US" dirty="0" smtClean="0"/>
              <a:t>Lets walk through the converter template:</a:t>
            </a:r>
          </a:p>
          <a:p>
            <a:pPr marL="0" indent="0">
              <a:buNone/>
            </a:pPr>
            <a:r>
              <a:rPr lang="en-US" dirty="0" smtClean="0">
                <a:latin typeface="Courier"/>
                <a:cs typeface="Courier"/>
              </a:rPr>
              <a:t>  </a:t>
            </a:r>
            <a:r>
              <a:rPr lang="en-US" dirty="0">
                <a:latin typeface="Courier"/>
                <a:cs typeface="Courier"/>
              </a:rPr>
              <a:t>cd /home/</a:t>
            </a:r>
            <a:r>
              <a:rPr lang="en-US" dirty="0" err="1">
                <a:latin typeface="Courier"/>
                <a:cs typeface="Courier"/>
              </a:rPr>
              <a:t>ubuntu</a:t>
            </a:r>
            <a:r>
              <a:rPr lang="en-US" dirty="0">
                <a:latin typeface="Courier"/>
                <a:cs typeface="Courier"/>
              </a:rPr>
              <a:t>/</a:t>
            </a:r>
            <a:r>
              <a:rPr lang="en-US" dirty="0" err="1">
                <a:latin typeface="Courier"/>
                <a:cs typeface="Courier"/>
              </a:rPr>
              <a:t>git</a:t>
            </a:r>
            <a:r>
              <a:rPr lang="en-US" dirty="0">
                <a:latin typeface="Courier"/>
                <a:cs typeface="Courier"/>
              </a:rPr>
              <a:t>/converters-template</a:t>
            </a:r>
            <a:endParaRPr lang="en-US" dirty="0" smtClean="0"/>
          </a:p>
          <a:p>
            <a:endParaRPr lang="en-US" dirty="0" smtClean="0"/>
          </a:p>
          <a:p>
            <a:endParaRPr lang="en-US" dirty="0"/>
          </a:p>
        </p:txBody>
      </p:sp>
      <p:pic>
        <p:nvPicPr>
          <p:cNvPr id="5" name="Picture 4" descr="Screen Shot 2016-07-13 at 1.22.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4114800"/>
            <a:ext cx="8763000" cy="1376443"/>
          </a:xfrm>
          <a:prstGeom prst="rect">
            <a:avLst/>
          </a:prstGeom>
        </p:spPr>
      </p:pic>
    </p:spTree>
    <p:extLst>
      <p:ext uri="{BB962C8B-B14F-4D97-AF65-F5344CB8AC3E}">
        <p14:creationId xmlns:p14="http://schemas.microsoft.com/office/powerpoint/2010/main" val="152697269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Software Server Wrapper Script</a:t>
            </a:r>
            <a:endParaRPr lang="en-US" dirty="0"/>
          </a:p>
        </p:txBody>
      </p:sp>
      <p:pic>
        <p:nvPicPr>
          <p:cNvPr id="5" name="Picture 4" descr="converters-template1.png"/>
          <p:cNvPicPr>
            <a:picLocks noChangeAspect="1"/>
          </p:cNvPicPr>
          <p:nvPr/>
        </p:nvPicPr>
        <p:blipFill rotWithShape="1">
          <a:blip r:embed="rId3">
            <a:extLst>
              <a:ext uri="{28A0092B-C50C-407E-A947-70E740481C1C}">
                <a14:useLocalDpi xmlns:a14="http://schemas.microsoft.com/office/drawing/2010/main" val="0"/>
              </a:ext>
            </a:extLst>
          </a:blip>
          <a:srcRect r="49635"/>
          <a:stretch/>
        </p:blipFill>
        <p:spPr>
          <a:xfrm>
            <a:off x="914400" y="2286000"/>
            <a:ext cx="7239000" cy="4299971"/>
          </a:xfrm>
          <a:prstGeom prst="rect">
            <a:avLst/>
          </a:prstGeom>
          <a:ln>
            <a:solidFill>
              <a:schemeClr val="bg2">
                <a:lumMod val="50000"/>
              </a:schemeClr>
            </a:solidFill>
          </a:ln>
        </p:spPr>
      </p:pic>
      <p:grpSp>
        <p:nvGrpSpPr>
          <p:cNvPr id="3" name="Group 2"/>
          <p:cNvGrpSpPr/>
          <p:nvPr/>
        </p:nvGrpSpPr>
        <p:grpSpPr>
          <a:xfrm>
            <a:off x="2514600" y="1752600"/>
            <a:ext cx="2059464" cy="838200"/>
            <a:chOff x="1133061" y="1295400"/>
            <a:chExt cx="2059464" cy="838200"/>
          </a:xfrm>
        </p:grpSpPr>
        <p:cxnSp>
          <p:nvCxnSpPr>
            <p:cNvPr id="6" name="Straight Arrow Connector 5"/>
            <p:cNvCxnSpPr>
              <a:stCxn id="7" idx="2"/>
            </p:cNvCxnSpPr>
            <p:nvPr/>
          </p:nvCxnSpPr>
          <p:spPr>
            <a:xfrm flipH="1">
              <a:off x="1133061" y="1633954"/>
              <a:ext cx="1220232" cy="499646"/>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1514061" y="1295400"/>
              <a:ext cx="1678464" cy="338554"/>
            </a:xfrm>
            <a:prstGeom prst="rect">
              <a:avLst/>
            </a:prstGeom>
            <a:noFill/>
          </p:spPr>
          <p:txBody>
            <a:bodyPr wrap="none" rtlCol="0">
              <a:spAutoFit/>
            </a:bodyPr>
            <a:lstStyle/>
            <a:p>
              <a:r>
                <a:rPr lang="en-US" sz="1600" b="1" dirty="0" smtClean="0">
                  <a:solidFill>
                    <a:srgbClr val="FF0000"/>
                  </a:solidFill>
                </a:rPr>
                <a:t>Name (Version)</a:t>
              </a:r>
              <a:endParaRPr lang="en-US" sz="1600" b="1" dirty="0">
                <a:solidFill>
                  <a:srgbClr val="FF0000"/>
                </a:solidFill>
              </a:endParaRPr>
            </a:p>
          </p:txBody>
        </p:sp>
      </p:grpSp>
      <p:grpSp>
        <p:nvGrpSpPr>
          <p:cNvPr id="4" name="Group 3"/>
          <p:cNvGrpSpPr/>
          <p:nvPr/>
        </p:nvGrpSpPr>
        <p:grpSpPr>
          <a:xfrm>
            <a:off x="1905000" y="1752600"/>
            <a:ext cx="3810448" cy="1219200"/>
            <a:chOff x="294861" y="1905000"/>
            <a:chExt cx="4496248" cy="1219200"/>
          </a:xfrm>
        </p:grpSpPr>
        <p:cxnSp>
          <p:nvCxnSpPr>
            <p:cNvPr id="8" name="Straight Arrow Connector 7"/>
            <p:cNvCxnSpPr>
              <a:stCxn id="9" idx="2"/>
            </p:cNvCxnSpPr>
            <p:nvPr/>
          </p:nvCxnSpPr>
          <p:spPr>
            <a:xfrm flipH="1">
              <a:off x="294861" y="2243554"/>
              <a:ext cx="4115024" cy="880646"/>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4028661" y="1905000"/>
              <a:ext cx="762448" cy="338554"/>
            </a:xfrm>
            <a:prstGeom prst="rect">
              <a:avLst/>
            </a:prstGeom>
            <a:noFill/>
          </p:spPr>
          <p:txBody>
            <a:bodyPr wrap="none" rtlCol="0">
              <a:spAutoFit/>
            </a:bodyPr>
            <a:lstStyle/>
            <a:p>
              <a:r>
                <a:rPr lang="en-US" sz="1600" b="1" dirty="0" smtClean="0">
                  <a:solidFill>
                    <a:srgbClr val="FF0000"/>
                  </a:solidFill>
                </a:rPr>
                <a:t>Types</a:t>
              </a:r>
              <a:endParaRPr lang="en-US" sz="1600" b="1" dirty="0">
                <a:solidFill>
                  <a:srgbClr val="FF0000"/>
                </a:solidFill>
              </a:endParaRPr>
            </a:p>
          </p:txBody>
        </p:sp>
      </p:grpSp>
      <p:grpSp>
        <p:nvGrpSpPr>
          <p:cNvPr id="12" name="Group 11"/>
          <p:cNvGrpSpPr/>
          <p:nvPr/>
        </p:nvGrpSpPr>
        <p:grpSpPr>
          <a:xfrm>
            <a:off x="6019800" y="2514600"/>
            <a:ext cx="1552528" cy="609600"/>
            <a:chOff x="6162261" y="1905000"/>
            <a:chExt cx="1552528" cy="609600"/>
          </a:xfrm>
        </p:grpSpPr>
        <p:cxnSp>
          <p:nvCxnSpPr>
            <p:cNvPr id="14" name="Straight Arrow Connector 13"/>
            <p:cNvCxnSpPr>
              <a:stCxn id="15" idx="2"/>
            </p:cNvCxnSpPr>
            <p:nvPr/>
          </p:nvCxnSpPr>
          <p:spPr>
            <a:xfrm flipH="1">
              <a:off x="6390861" y="2243554"/>
              <a:ext cx="547664" cy="271046"/>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6162261" y="1905000"/>
              <a:ext cx="1552528" cy="338554"/>
            </a:xfrm>
            <a:prstGeom prst="rect">
              <a:avLst/>
            </a:prstGeom>
            <a:noFill/>
          </p:spPr>
          <p:txBody>
            <a:bodyPr wrap="none" rtlCol="0">
              <a:spAutoFit/>
            </a:bodyPr>
            <a:lstStyle/>
            <a:p>
              <a:r>
                <a:rPr lang="en-US" sz="1600" b="1" dirty="0" smtClean="0">
                  <a:solidFill>
                    <a:srgbClr val="FF0000"/>
                  </a:solidFill>
                </a:rPr>
                <a:t>Input Formats</a:t>
              </a:r>
              <a:endParaRPr lang="en-US" sz="1600" b="1" dirty="0">
                <a:solidFill>
                  <a:srgbClr val="FF0000"/>
                </a:solidFill>
              </a:endParaRPr>
            </a:p>
          </p:txBody>
        </p:sp>
      </p:grpSp>
      <p:grpSp>
        <p:nvGrpSpPr>
          <p:cNvPr id="13" name="Group 12"/>
          <p:cNvGrpSpPr/>
          <p:nvPr/>
        </p:nvGrpSpPr>
        <p:grpSpPr>
          <a:xfrm>
            <a:off x="5867400" y="3810000"/>
            <a:ext cx="2256841" cy="567154"/>
            <a:chOff x="5857469" y="2895600"/>
            <a:chExt cx="2256841" cy="567154"/>
          </a:xfrm>
        </p:grpSpPr>
        <p:cxnSp>
          <p:nvCxnSpPr>
            <p:cNvPr id="22" name="Straight Arrow Connector 21"/>
            <p:cNvCxnSpPr>
              <a:stCxn id="23" idx="0"/>
            </p:cNvCxnSpPr>
            <p:nvPr/>
          </p:nvCxnSpPr>
          <p:spPr>
            <a:xfrm flipH="1" flipV="1">
              <a:off x="5857469" y="2895600"/>
              <a:ext cx="1395117" cy="2286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6390861" y="3124200"/>
              <a:ext cx="1723449" cy="338554"/>
            </a:xfrm>
            <a:prstGeom prst="rect">
              <a:avLst/>
            </a:prstGeom>
            <a:noFill/>
          </p:spPr>
          <p:txBody>
            <a:bodyPr wrap="none" rtlCol="0">
              <a:spAutoFit/>
            </a:bodyPr>
            <a:lstStyle/>
            <a:p>
              <a:r>
                <a:rPr lang="en-US" sz="1600" b="1" dirty="0" smtClean="0">
                  <a:solidFill>
                    <a:srgbClr val="FF0000"/>
                  </a:solidFill>
                </a:rPr>
                <a:t>Output Formats</a:t>
              </a:r>
              <a:endParaRPr lang="en-US" sz="1600" b="1" dirty="0">
                <a:solidFill>
                  <a:srgbClr val="FF0000"/>
                </a:solidFill>
              </a:endParaRPr>
            </a:p>
          </p:txBody>
        </p:sp>
      </p:grpSp>
      <p:sp>
        <p:nvSpPr>
          <p:cNvPr id="10" name="Rectangle 9"/>
          <p:cNvSpPr/>
          <p:nvPr/>
        </p:nvSpPr>
        <p:spPr>
          <a:xfrm>
            <a:off x="457200" y="1066800"/>
            <a:ext cx="7696200" cy="461665"/>
          </a:xfrm>
          <a:prstGeom prst="rect">
            <a:avLst/>
          </a:prstGeom>
        </p:spPr>
        <p:txBody>
          <a:bodyPr wrap="square">
            <a:spAutoFit/>
          </a:bodyPr>
          <a:lstStyle/>
          <a:p>
            <a:r>
              <a:rPr lang="en-US" dirty="0">
                <a:latin typeface="Courier"/>
                <a:cs typeface="Courier"/>
              </a:rPr>
              <a:t> </a:t>
            </a:r>
            <a:r>
              <a:rPr lang="en-US" dirty="0" err="1" smtClean="0">
                <a:latin typeface="Courier"/>
                <a:cs typeface="Courier"/>
              </a:rPr>
              <a:t>nano</a:t>
            </a:r>
            <a:r>
              <a:rPr lang="en-US" dirty="0" smtClean="0">
                <a:latin typeface="Courier"/>
                <a:cs typeface="Courier"/>
              </a:rPr>
              <a:t> </a:t>
            </a:r>
            <a:r>
              <a:rPr lang="en-US" dirty="0" err="1" smtClean="0">
                <a:latin typeface="Courier"/>
                <a:cs typeface="Courier"/>
              </a:rPr>
              <a:t>ImageMagick_convert.sh</a:t>
            </a:r>
            <a:endParaRPr lang="en-US" dirty="0"/>
          </a:p>
        </p:txBody>
      </p:sp>
    </p:spTree>
    <p:extLst>
      <p:ext uri="{BB962C8B-B14F-4D97-AF65-F5344CB8AC3E}">
        <p14:creationId xmlns:p14="http://schemas.microsoft.com/office/powerpoint/2010/main" val="3346405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Software Server Wrapper Script</a:t>
            </a:r>
            <a:endParaRPr lang="en-US" dirty="0"/>
          </a:p>
        </p:txBody>
      </p:sp>
      <p:sp>
        <p:nvSpPr>
          <p:cNvPr id="26" name="Content Placeholder 2"/>
          <p:cNvSpPr>
            <a:spLocks noGrp="1"/>
          </p:cNvSpPr>
          <p:nvPr>
            <p:ph idx="1"/>
          </p:nvPr>
        </p:nvSpPr>
        <p:spPr>
          <a:xfrm>
            <a:off x="457200" y="1447800"/>
            <a:ext cx="8229600" cy="3657600"/>
          </a:xfrm>
        </p:spPr>
        <p:txBody>
          <a:bodyPr/>
          <a:lstStyle/>
          <a:p>
            <a:r>
              <a:rPr lang="en-US" dirty="0" smtClean="0"/>
              <a:t>Filename:</a:t>
            </a:r>
          </a:p>
          <a:p>
            <a:pPr lvl="1"/>
            <a:r>
              <a:rPr lang="en-US" dirty="0" smtClean="0"/>
              <a:t>&lt;</a:t>
            </a:r>
            <a:r>
              <a:rPr lang="en-US" b="1" dirty="0" smtClean="0"/>
              <a:t>alias</a:t>
            </a:r>
            <a:r>
              <a:rPr lang="en-US" dirty="0" smtClean="0"/>
              <a:t>&gt;_convert.&lt;</a:t>
            </a:r>
            <a:r>
              <a:rPr lang="en-US" b="1" dirty="0" smtClean="0"/>
              <a:t>script type</a:t>
            </a:r>
            <a:r>
              <a:rPr lang="en-US" dirty="0" smtClean="0"/>
              <a:t>&gt;</a:t>
            </a:r>
          </a:p>
          <a:p>
            <a:pPr marL="457200" lvl="1" indent="0">
              <a:buNone/>
            </a:pPr>
            <a:endParaRPr lang="en-US" dirty="0" smtClean="0"/>
          </a:p>
          <a:p>
            <a:r>
              <a:rPr lang="en-US" dirty="0" smtClean="0"/>
              <a:t>Arguments:</a:t>
            </a:r>
          </a:p>
          <a:p>
            <a:pPr lvl="1"/>
            <a:r>
              <a:rPr lang="en-US" dirty="0" smtClean="0"/>
              <a:t>Full local path to input file</a:t>
            </a:r>
          </a:p>
          <a:p>
            <a:pPr lvl="1"/>
            <a:r>
              <a:rPr lang="en-US" dirty="0" smtClean="0"/>
              <a:t>Full local path to output file (include filename)</a:t>
            </a:r>
          </a:p>
          <a:p>
            <a:pPr lvl="1"/>
            <a:r>
              <a:rPr lang="en-US" dirty="0" smtClean="0"/>
              <a:t>Full local path to available scratch space (optional)</a:t>
            </a:r>
          </a:p>
        </p:txBody>
      </p:sp>
    </p:spTree>
    <p:extLst>
      <p:ext uri="{BB962C8B-B14F-4D97-AF65-F5344CB8AC3E}">
        <p14:creationId xmlns:p14="http://schemas.microsoft.com/office/powerpoint/2010/main" val="24167437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verters-template2_bi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86000"/>
            <a:ext cx="6664670" cy="4267200"/>
          </a:xfrm>
          <a:prstGeom prst="rect">
            <a:avLst/>
          </a:prstGeom>
          <a:ln>
            <a:solidFill>
              <a:schemeClr val="bg1">
                <a:lumMod val="50000"/>
              </a:schemeClr>
            </a:solidFill>
          </a:ln>
        </p:spPr>
      </p:pic>
      <p:sp>
        <p:nvSpPr>
          <p:cNvPr id="2" name="Title 1"/>
          <p:cNvSpPr>
            <a:spLocks noGrp="1"/>
          </p:cNvSpPr>
          <p:nvPr>
            <p:ph type="title"/>
          </p:nvPr>
        </p:nvSpPr>
        <p:spPr/>
        <p:txBody>
          <a:bodyPr/>
          <a:lstStyle/>
          <a:p>
            <a:r>
              <a:rPr lang="en-US" dirty="0" smtClean="0"/>
              <a:t>Software Server Configuration</a:t>
            </a:r>
            <a:endParaRPr lang="en-US" dirty="0"/>
          </a:p>
        </p:txBody>
      </p:sp>
      <p:cxnSp>
        <p:nvCxnSpPr>
          <p:cNvPr id="6" name="Straight Arrow Connector 5"/>
          <p:cNvCxnSpPr/>
          <p:nvPr/>
        </p:nvCxnSpPr>
        <p:spPr>
          <a:xfrm>
            <a:off x="4648200" y="4495800"/>
            <a:ext cx="457200" cy="1524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
        <p:nvSpPr>
          <p:cNvPr id="9" name="Content Placeholder 2"/>
          <p:cNvSpPr>
            <a:spLocks noGrp="1"/>
          </p:cNvSpPr>
          <p:nvPr>
            <p:ph idx="1"/>
          </p:nvPr>
        </p:nvSpPr>
        <p:spPr>
          <a:xfrm>
            <a:off x="457200" y="990600"/>
            <a:ext cx="8229600" cy="1219200"/>
          </a:xfrm>
        </p:spPr>
        <p:txBody>
          <a:bodyPr/>
          <a:lstStyle/>
          <a:p>
            <a:r>
              <a:rPr lang="en-US" dirty="0" smtClean="0"/>
              <a:t>Go to Polyglot directory:</a:t>
            </a:r>
          </a:p>
          <a:p>
            <a:pPr marL="457200" lvl="1" indent="0">
              <a:buNone/>
            </a:pPr>
            <a:r>
              <a:rPr lang="en-US" dirty="0">
                <a:latin typeface="Courier"/>
                <a:cs typeface="Courier"/>
              </a:rPr>
              <a:t>c</a:t>
            </a:r>
            <a:r>
              <a:rPr lang="en-US" dirty="0" smtClean="0">
                <a:latin typeface="Courier"/>
                <a:cs typeface="Courier"/>
              </a:rPr>
              <a:t>d /home/</a:t>
            </a:r>
            <a:r>
              <a:rPr lang="en-US" dirty="0" err="1" smtClean="0">
                <a:latin typeface="Courier"/>
                <a:cs typeface="Courier"/>
              </a:rPr>
              <a:t>ubuntu</a:t>
            </a:r>
            <a:r>
              <a:rPr lang="en-US" dirty="0" smtClean="0">
                <a:latin typeface="Courier"/>
                <a:cs typeface="Courier"/>
              </a:rPr>
              <a:t>/</a:t>
            </a:r>
            <a:r>
              <a:rPr lang="en-US" dirty="0" err="1" smtClean="0">
                <a:latin typeface="Courier"/>
                <a:cs typeface="Courier"/>
              </a:rPr>
              <a:t>git</a:t>
            </a:r>
            <a:r>
              <a:rPr lang="en-US" dirty="0" smtClean="0">
                <a:latin typeface="Courier"/>
                <a:cs typeface="Courier"/>
              </a:rPr>
              <a:t>/polyglot</a:t>
            </a:r>
          </a:p>
          <a:p>
            <a:pPr marL="457200" lvl="1" indent="0">
              <a:buNone/>
            </a:pPr>
            <a:r>
              <a:rPr lang="en-US" dirty="0" err="1" smtClean="0">
                <a:latin typeface="Courier"/>
                <a:cs typeface="Courier"/>
              </a:rPr>
              <a:t>ls</a:t>
            </a:r>
            <a:endParaRPr lang="en-US" dirty="0" smtClean="0">
              <a:latin typeface="Courier"/>
              <a:cs typeface="Courier"/>
            </a:endParaRPr>
          </a:p>
        </p:txBody>
      </p:sp>
    </p:spTree>
    <p:extLst>
      <p:ext uri="{BB962C8B-B14F-4D97-AF65-F5344CB8AC3E}">
        <p14:creationId xmlns:p14="http://schemas.microsoft.com/office/powerpoint/2010/main" val="36468548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nverters-template3_bi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362200"/>
            <a:ext cx="6858000" cy="4190561"/>
          </a:xfrm>
          <a:prstGeom prst="rect">
            <a:avLst/>
          </a:prstGeom>
        </p:spPr>
      </p:pic>
      <p:sp>
        <p:nvSpPr>
          <p:cNvPr id="2" name="Title 1"/>
          <p:cNvSpPr>
            <a:spLocks noGrp="1"/>
          </p:cNvSpPr>
          <p:nvPr>
            <p:ph type="title"/>
          </p:nvPr>
        </p:nvSpPr>
        <p:spPr/>
        <p:txBody>
          <a:bodyPr/>
          <a:lstStyle/>
          <a:p>
            <a:r>
              <a:rPr lang="en-US" dirty="0" smtClean="0"/>
              <a:t>Software Server Configuration</a:t>
            </a:r>
            <a:endParaRPr lang="en-US" dirty="0"/>
          </a:p>
        </p:txBody>
      </p:sp>
      <p:cxnSp>
        <p:nvCxnSpPr>
          <p:cNvPr id="6" name="Straight Arrow Connector 5"/>
          <p:cNvCxnSpPr/>
          <p:nvPr/>
        </p:nvCxnSpPr>
        <p:spPr>
          <a:xfrm flipH="1">
            <a:off x="2438400" y="3048000"/>
            <a:ext cx="762000" cy="1524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
        <p:nvSpPr>
          <p:cNvPr id="7" name="Content Placeholder 2"/>
          <p:cNvSpPr>
            <a:spLocks noGrp="1"/>
          </p:cNvSpPr>
          <p:nvPr>
            <p:ph idx="1"/>
          </p:nvPr>
        </p:nvSpPr>
        <p:spPr>
          <a:xfrm>
            <a:off x="457200" y="990600"/>
            <a:ext cx="8229600" cy="1219200"/>
          </a:xfrm>
        </p:spPr>
        <p:txBody>
          <a:bodyPr/>
          <a:lstStyle/>
          <a:p>
            <a:r>
              <a:rPr lang="en-US" dirty="0" smtClean="0"/>
              <a:t>Go to scripts directory:</a:t>
            </a:r>
          </a:p>
          <a:p>
            <a:pPr marL="457200" lvl="1" indent="0">
              <a:buNone/>
            </a:pPr>
            <a:r>
              <a:rPr lang="en-US" dirty="0">
                <a:latin typeface="Courier"/>
                <a:cs typeface="Courier"/>
              </a:rPr>
              <a:t>c</a:t>
            </a:r>
            <a:r>
              <a:rPr lang="en-US" dirty="0" smtClean="0">
                <a:latin typeface="Courier"/>
                <a:cs typeface="Courier"/>
              </a:rPr>
              <a:t>d /home/</a:t>
            </a:r>
            <a:r>
              <a:rPr lang="en-US" dirty="0" err="1" smtClean="0">
                <a:latin typeface="Courier"/>
                <a:cs typeface="Courier"/>
              </a:rPr>
              <a:t>ubuntu</a:t>
            </a:r>
            <a:r>
              <a:rPr lang="en-US" dirty="0" smtClean="0">
                <a:latin typeface="Courier"/>
                <a:cs typeface="Courier"/>
              </a:rPr>
              <a:t>/</a:t>
            </a:r>
            <a:r>
              <a:rPr lang="en-US" dirty="0" err="1" smtClean="0">
                <a:latin typeface="Courier"/>
                <a:cs typeface="Courier"/>
              </a:rPr>
              <a:t>git</a:t>
            </a:r>
            <a:r>
              <a:rPr lang="en-US" dirty="0" smtClean="0">
                <a:latin typeface="Courier"/>
                <a:cs typeface="Courier"/>
              </a:rPr>
              <a:t>/polyglot/scripts/</a:t>
            </a:r>
            <a:r>
              <a:rPr lang="en-US" dirty="0" err="1" smtClean="0">
                <a:latin typeface="Courier"/>
                <a:cs typeface="Courier"/>
              </a:rPr>
              <a:t>sh</a:t>
            </a:r>
            <a:endParaRPr lang="en-US" dirty="0" smtClean="0">
              <a:latin typeface="Courier"/>
              <a:cs typeface="Courier"/>
            </a:endParaRPr>
          </a:p>
          <a:p>
            <a:pPr marL="457200" lvl="1" indent="0">
              <a:buNone/>
            </a:pPr>
            <a:r>
              <a:rPr lang="en-US" dirty="0" err="1">
                <a:latin typeface="Courier"/>
                <a:cs typeface="Courier"/>
              </a:rPr>
              <a:t>l</a:t>
            </a:r>
            <a:r>
              <a:rPr lang="en-US" dirty="0" err="1" smtClean="0">
                <a:latin typeface="Courier"/>
                <a:cs typeface="Courier"/>
              </a:rPr>
              <a:t>s</a:t>
            </a:r>
            <a:r>
              <a:rPr lang="en-US" dirty="0" smtClean="0">
                <a:latin typeface="Courier"/>
                <a:cs typeface="Courier"/>
              </a:rPr>
              <a:t> -a</a:t>
            </a:r>
          </a:p>
        </p:txBody>
      </p:sp>
    </p:spTree>
    <p:extLst>
      <p:ext uri="{BB962C8B-B14F-4D97-AF65-F5344CB8AC3E}">
        <p14:creationId xmlns:p14="http://schemas.microsoft.com/office/powerpoint/2010/main" val="3936358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verters-template4_bi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362200"/>
            <a:ext cx="6743756" cy="4150493"/>
          </a:xfrm>
          <a:prstGeom prst="rect">
            <a:avLst/>
          </a:prstGeom>
        </p:spPr>
      </p:pic>
      <p:sp>
        <p:nvSpPr>
          <p:cNvPr id="2" name="Title 1"/>
          <p:cNvSpPr>
            <a:spLocks noGrp="1"/>
          </p:cNvSpPr>
          <p:nvPr>
            <p:ph type="title"/>
          </p:nvPr>
        </p:nvSpPr>
        <p:spPr/>
        <p:txBody>
          <a:bodyPr/>
          <a:lstStyle/>
          <a:p>
            <a:r>
              <a:rPr lang="en-US" dirty="0" smtClean="0"/>
              <a:t>Software Server Configuration</a:t>
            </a:r>
            <a:endParaRPr lang="en-US" dirty="0"/>
          </a:p>
        </p:txBody>
      </p:sp>
      <p:cxnSp>
        <p:nvCxnSpPr>
          <p:cNvPr id="7" name="Straight Arrow Connector 6"/>
          <p:cNvCxnSpPr/>
          <p:nvPr/>
        </p:nvCxnSpPr>
        <p:spPr>
          <a:xfrm flipH="1">
            <a:off x="2133600" y="3505200"/>
            <a:ext cx="685800" cy="3048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
        <p:nvSpPr>
          <p:cNvPr id="6" name="Content Placeholder 2"/>
          <p:cNvSpPr>
            <a:spLocks noGrp="1"/>
          </p:cNvSpPr>
          <p:nvPr>
            <p:ph idx="1"/>
          </p:nvPr>
        </p:nvSpPr>
        <p:spPr>
          <a:xfrm>
            <a:off x="457200" y="990600"/>
            <a:ext cx="8229600" cy="1219200"/>
          </a:xfrm>
        </p:spPr>
        <p:txBody>
          <a:bodyPr/>
          <a:lstStyle/>
          <a:p>
            <a:r>
              <a:rPr lang="en-US" dirty="0" smtClean="0"/>
              <a:t>Look at .</a:t>
            </a:r>
            <a:r>
              <a:rPr lang="en-US" dirty="0" err="1" smtClean="0"/>
              <a:t>aliases.txt</a:t>
            </a:r>
            <a:r>
              <a:rPr lang="en-US" dirty="0" smtClean="0"/>
              <a:t> file</a:t>
            </a:r>
          </a:p>
          <a:p>
            <a:pPr marL="457200" lvl="1" indent="0">
              <a:buNone/>
            </a:pPr>
            <a:r>
              <a:rPr lang="en-US" dirty="0">
                <a:latin typeface="Courier"/>
                <a:cs typeface="Courier"/>
              </a:rPr>
              <a:t>c</a:t>
            </a:r>
            <a:r>
              <a:rPr lang="en-US" dirty="0" smtClean="0">
                <a:latin typeface="Courier"/>
                <a:cs typeface="Courier"/>
              </a:rPr>
              <a:t>d /home/</a:t>
            </a:r>
            <a:r>
              <a:rPr lang="en-US" dirty="0" err="1" smtClean="0">
                <a:latin typeface="Courier"/>
                <a:cs typeface="Courier"/>
              </a:rPr>
              <a:t>ubuntu</a:t>
            </a:r>
            <a:r>
              <a:rPr lang="en-US" dirty="0" smtClean="0">
                <a:latin typeface="Courier"/>
                <a:cs typeface="Courier"/>
              </a:rPr>
              <a:t>/</a:t>
            </a:r>
            <a:r>
              <a:rPr lang="en-US" dirty="0" err="1" smtClean="0">
                <a:latin typeface="Courier"/>
                <a:cs typeface="Courier"/>
              </a:rPr>
              <a:t>git</a:t>
            </a:r>
            <a:r>
              <a:rPr lang="en-US" dirty="0" smtClean="0">
                <a:latin typeface="Courier"/>
                <a:cs typeface="Courier"/>
              </a:rPr>
              <a:t>/polyglot/scripts/</a:t>
            </a:r>
            <a:r>
              <a:rPr lang="en-US" dirty="0" err="1" smtClean="0">
                <a:latin typeface="Courier"/>
                <a:cs typeface="Courier"/>
              </a:rPr>
              <a:t>sh</a:t>
            </a:r>
            <a:endParaRPr lang="en-US" dirty="0" smtClean="0">
              <a:latin typeface="Courier"/>
              <a:cs typeface="Courier"/>
            </a:endParaRPr>
          </a:p>
          <a:p>
            <a:pPr marL="457200" lvl="1" indent="0">
              <a:buNone/>
            </a:pPr>
            <a:r>
              <a:rPr lang="en-US" dirty="0" err="1">
                <a:latin typeface="Courier"/>
                <a:cs typeface="Courier"/>
              </a:rPr>
              <a:t>n</a:t>
            </a:r>
            <a:r>
              <a:rPr lang="en-US" dirty="0" err="1" smtClean="0">
                <a:latin typeface="Courier"/>
                <a:cs typeface="Courier"/>
              </a:rPr>
              <a:t>ano</a:t>
            </a:r>
            <a:r>
              <a:rPr lang="en-US" dirty="0" smtClean="0">
                <a:latin typeface="Courier"/>
                <a:cs typeface="Courier"/>
              </a:rPr>
              <a:t> .</a:t>
            </a:r>
            <a:r>
              <a:rPr lang="en-US" dirty="0" err="1" smtClean="0">
                <a:latin typeface="Courier"/>
                <a:cs typeface="Courier"/>
              </a:rPr>
              <a:t>aliases.txt</a:t>
            </a:r>
            <a:endParaRPr lang="en-US" dirty="0" smtClean="0">
              <a:latin typeface="Courier"/>
              <a:cs typeface="Courier"/>
            </a:endParaRPr>
          </a:p>
        </p:txBody>
      </p:sp>
    </p:spTree>
    <p:extLst>
      <p:ext uri="{BB962C8B-B14F-4D97-AF65-F5344CB8AC3E}">
        <p14:creationId xmlns:p14="http://schemas.microsoft.com/office/powerpoint/2010/main" val="22876375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Serving the Converter</a:t>
            </a:r>
            <a:endParaRPr lang="en-US" dirty="0"/>
          </a:p>
        </p:txBody>
      </p:sp>
      <p:pic>
        <p:nvPicPr>
          <p:cNvPr id="4" name="Picture 3" descr="converters-template7.png"/>
          <p:cNvPicPr>
            <a:picLocks noChangeAspect="1"/>
          </p:cNvPicPr>
          <p:nvPr/>
        </p:nvPicPr>
        <p:blipFill rotWithShape="1">
          <a:blip r:embed="rId2">
            <a:extLst>
              <a:ext uri="{28A0092B-C50C-407E-A947-70E740481C1C}">
                <a14:useLocalDpi xmlns:a14="http://schemas.microsoft.com/office/drawing/2010/main" val="0"/>
              </a:ext>
            </a:extLst>
          </a:blip>
          <a:srcRect r="22721" b="11349"/>
          <a:stretch/>
        </p:blipFill>
        <p:spPr>
          <a:xfrm>
            <a:off x="1981200" y="2286000"/>
            <a:ext cx="5105400" cy="4451890"/>
          </a:xfrm>
          <a:prstGeom prst="rect">
            <a:avLst/>
          </a:prstGeom>
        </p:spPr>
      </p:pic>
      <p:cxnSp>
        <p:nvCxnSpPr>
          <p:cNvPr id="6" name="Straight Arrow Connector 5"/>
          <p:cNvCxnSpPr/>
          <p:nvPr/>
        </p:nvCxnSpPr>
        <p:spPr>
          <a:xfrm flipH="1">
            <a:off x="4114800" y="3429000"/>
            <a:ext cx="685800" cy="3048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
        <p:nvSpPr>
          <p:cNvPr id="7" name="Content Placeholder 2"/>
          <p:cNvSpPr>
            <a:spLocks noGrp="1"/>
          </p:cNvSpPr>
          <p:nvPr>
            <p:ph idx="1"/>
          </p:nvPr>
        </p:nvSpPr>
        <p:spPr>
          <a:xfrm>
            <a:off x="457200" y="990600"/>
            <a:ext cx="8229600" cy="1219200"/>
          </a:xfrm>
        </p:spPr>
        <p:txBody>
          <a:bodyPr/>
          <a:lstStyle/>
          <a:p>
            <a:r>
              <a:rPr lang="en-US" dirty="0" smtClean="0"/>
              <a:t>Restart the Software Server:</a:t>
            </a:r>
          </a:p>
          <a:p>
            <a:pPr marL="457200" lvl="1" indent="0">
              <a:buNone/>
            </a:pPr>
            <a:r>
              <a:rPr lang="en-US" dirty="0" smtClean="0">
                <a:latin typeface="Courier"/>
                <a:cs typeface="Courier"/>
              </a:rPr>
              <a:t>cd /home/</a:t>
            </a:r>
            <a:r>
              <a:rPr lang="en-US" dirty="0" err="1" smtClean="0">
                <a:latin typeface="Courier"/>
                <a:cs typeface="Courier"/>
              </a:rPr>
              <a:t>ubuntu</a:t>
            </a:r>
            <a:r>
              <a:rPr lang="en-US" dirty="0" smtClean="0">
                <a:latin typeface="Courier"/>
                <a:cs typeface="Courier"/>
              </a:rPr>
              <a:t>/</a:t>
            </a:r>
            <a:r>
              <a:rPr lang="en-US" dirty="0" err="1" smtClean="0">
                <a:latin typeface="Courier"/>
                <a:cs typeface="Courier"/>
              </a:rPr>
              <a:t>git</a:t>
            </a:r>
            <a:r>
              <a:rPr lang="en-US" dirty="0" smtClean="0">
                <a:latin typeface="Courier"/>
                <a:cs typeface="Courier"/>
              </a:rPr>
              <a:t>/polyglot/</a:t>
            </a:r>
          </a:p>
          <a:p>
            <a:pPr marL="457200" lvl="1" indent="0">
              <a:buNone/>
            </a:pPr>
            <a:r>
              <a:rPr lang="en-US" dirty="0">
                <a:latin typeface="Courier"/>
                <a:cs typeface="Courier"/>
              </a:rPr>
              <a:t>b</a:t>
            </a:r>
            <a:r>
              <a:rPr lang="en-US" dirty="0" smtClean="0">
                <a:latin typeface="Courier"/>
                <a:cs typeface="Courier"/>
              </a:rPr>
              <a:t>in/</a:t>
            </a:r>
            <a:r>
              <a:rPr lang="en-US" dirty="0" err="1" smtClean="0">
                <a:latin typeface="Courier"/>
                <a:cs typeface="Courier"/>
              </a:rPr>
              <a:t>SoftwareServerRestlet.sh</a:t>
            </a:r>
            <a:endParaRPr lang="en-US" dirty="0" smtClean="0">
              <a:latin typeface="Courier"/>
              <a:cs typeface="Courier"/>
            </a:endParaRPr>
          </a:p>
        </p:txBody>
      </p:sp>
    </p:spTree>
    <p:extLst>
      <p:ext uri="{BB962C8B-B14F-4D97-AF65-F5344CB8AC3E}">
        <p14:creationId xmlns:p14="http://schemas.microsoft.com/office/powerpoint/2010/main" val="730332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2743200"/>
          </a:xfrm>
        </p:spPr>
        <p:txBody>
          <a:bodyPr/>
          <a:lstStyle/>
          <a:p>
            <a:r>
              <a:rPr lang="en-US" dirty="0" smtClean="0"/>
              <a:t>Again work in a second Terminal to your VM</a:t>
            </a:r>
          </a:p>
          <a:p>
            <a:pPr lvl="1"/>
            <a:r>
              <a:rPr lang="en-US" dirty="0" smtClean="0"/>
              <a:t>Leave the </a:t>
            </a:r>
            <a:r>
              <a:rPr lang="en-US" dirty="0" err="1" smtClean="0"/>
              <a:t>bd-tmux</a:t>
            </a:r>
            <a:r>
              <a:rPr lang="en-US" dirty="0" smtClean="0"/>
              <a:t> terminal running (this is your Brown Dog instance that you will test things against)</a:t>
            </a:r>
          </a:p>
          <a:p>
            <a:pPr lvl="1"/>
            <a:endParaRPr lang="en-US" dirty="0" smtClean="0"/>
          </a:p>
          <a:p>
            <a:r>
              <a:rPr lang="en-US" dirty="0" smtClean="0"/>
              <a:t>Lets look at the tutorial folder:</a:t>
            </a:r>
          </a:p>
          <a:p>
            <a:pPr marL="0" indent="0">
              <a:buNone/>
            </a:pPr>
            <a:r>
              <a:rPr lang="en-US" sz="1600" dirty="0" smtClean="0">
                <a:latin typeface="Courier"/>
                <a:cs typeface="Courier"/>
              </a:rPr>
              <a:t>   cd </a:t>
            </a:r>
            <a:r>
              <a:rPr lang="en-US" sz="1600" dirty="0">
                <a:latin typeface="Courier"/>
                <a:cs typeface="Courier"/>
              </a:rPr>
              <a:t>/home/</a:t>
            </a:r>
            <a:r>
              <a:rPr lang="en-US" sz="1600" dirty="0" err="1">
                <a:latin typeface="Courier"/>
                <a:cs typeface="Courier"/>
              </a:rPr>
              <a:t>ubuntu</a:t>
            </a:r>
            <a:r>
              <a:rPr lang="en-US" sz="1600" dirty="0">
                <a:latin typeface="Courier"/>
                <a:cs typeface="Courier"/>
              </a:rPr>
              <a:t>/</a:t>
            </a:r>
            <a:r>
              <a:rPr lang="en-US" sz="1600" dirty="0" err="1">
                <a:latin typeface="Courier"/>
                <a:cs typeface="Courier"/>
              </a:rPr>
              <a:t>git</a:t>
            </a:r>
            <a:r>
              <a:rPr lang="en-US" sz="1600" dirty="0" smtClean="0">
                <a:latin typeface="Courier"/>
                <a:cs typeface="Courier"/>
              </a:rPr>
              <a:t>/</a:t>
            </a:r>
            <a:r>
              <a:rPr lang="en-US" sz="1600" dirty="0" err="1" smtClean="0">
                <a:latin typeface="Courier"/>
                <a:cs typeface="Courier"/>
              </a:rPr>
              <a:t>bd</a:t>
            </a:r>
            <a:r>
              <a:rPr lang="en-US" sz="1600" dirty="0" smtClean="0">
                <a:latin typeface="Courier"/>
                <a:cs typeface="Courier"/>
              </a:rPr>
              <a:t>-tutorial-problems/07-AddingConverters</a:t>
            </a:r>
            <a:endParaRPr lang="en-US" sz="1600" dirty="0" smtClean="0"/>
          </a:p>
          <a:p>
            <a:pPr marL="0" indent="0">
              <a:buNone/>
            </a:pPr>
            <a:r>
              <a:rPr lang="en-US" dirty="0" smtClean="0">
                <a:latin typeface="Courier"/>
                <a:cs typeface="Courier"/>
              </a:rPr>
              <a:t>  </a:t>
            </a:r>
            <a:r>
              <a:rPr lang="en-US" sz="1600" dirty="0" err="1" smtClean="0">
                <a:latin typeface="Courier"/>
                <a:cs typeface="Courier"/>
              </a:rPr>
              <a:t>ls</a:t>
            </a:r>
            <a:endParaRPr lang="en-US" sz="1600" dirty="0" smtClean="0">
              <a:latin typeface="Courier"/>
              <a:cs typeface="Courier"/>
            </a:endParaRPr>
          </a:p>
          <a:p>
            <a:endParaRPr lang="en-US" dirty="0"/>
          </a:p>
        </p:txBody>
      </p:sp>
      <p:sp>
        <p:nvSpPr>
          <p:cNvPr id="6" name="Title 1"/>
          <p:cNvSpPr>
            <a:spLocks noGrp="1"/>
          </p:cNvSpPr>
          <p:nvPr>
            <p:ph type="title"/>
          </p:nvPr>
        </p:nvSpPr>
        <p:spPr>
          <a:xfrm>
            <a:off x="457200" y="274638"/>
            <a:ext cx="8229600" cy="715962"/>
          </a:xfrm>
        </p:spPr>
        <p:txBody>
          <a:bodyPr/>
          <a:lstStyle/>
          <a:p>
            <a:r>
              <a:rPr lang="en-US" dirty="0" smtClean="0"/>
              <a:t>Adding a New Converter to Brown Dog</a:t>
            </a:r>
            <a:endParaRPr lang="en-US" dirty="0"/>
          </a:p>
        </p:txBody>
      </p:sp>
      <p:pic>
        <p:nvPicPr>
          <p:cNvPr id="8" name="Picture 7" descr="converters-template8_bi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419600"/>
            <a:ext cx="8763000" cy="1125619"/>
          </a:xfrm>
          <a:prstGeom prst="rect">
            <a:avLst/>
          </a:prstGeom>
        </p:spPr>
      </p:pic>
    </p:spTree>
    <p:extLst>
      <p:ext uri="{BB962C8B-B14F-4D97-AF65-F5344CB8AC3E}">
        <p14:creationId xmlns:p14="http://schemas.microsoft.com/office/powerpoint/2010/main" val="7912730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Brown Dog Architecture</a:t>
            </a:r>
            <a:endParaRPr lang="en-US" dirty="0"/>
          </a:p>
        </p:txBody>
      </p:sp>
      <p:grpSp>
        <p:nvGrpSpPr>
          <p:cNvPr id="26" name="Group 25"/>
          <p:cNvGrpSpPr/>
          <p:nvPr/>
        </p:nvGrpSpPr>
        <p:grpSpPr>
          <a:xfrm>
            <a:off x="533400" y="1143000"/>
            <a:ext cx="8172162" cy="4985336"/>
            <a:chOff x="533400" y="951789"/>
            <a:chExt cx="8172162" cy="4985336"/>
          </a:xfrm>
        </p:grpSpPr>
        <p:grpSp>
          <p:nvGrpSpPr>
            <p:cNvPr id="18" name="Group 17"/>
            <p:cNvGrpSpPr/>
            <p:nvPr/>
          </p:nvGrpSpPr>
          <p:grpSpPr>
            <a:xfrm>
              <a:off x="887701" y="951789"/>
              <a:ext cx="7341899" cy="760466"/>
              <a:chOff x="836903" y="1168578"/>
              <a:chExt cx="7341899" cy="760466"/>
            </a:xfrm>
          </p:grpSpPr>
          <p:sp useBgFill="1">
            <p:nvSpPr>
              <p:cNvPr id="63" name="Rounded Rectangle 62"/>
              <p:cNvSpPr/>
              <p:nvPr/>
            </p:nvSpPr>
            <p:spPr>
              <a:xfrm>
                <a:off x="836903" y="1168578"/>
                <a:ext cx="7341899" cy="760466"/>
              </a:xfrm>
              <a:prstGeom prst="roundRect">
                <a:avLst/>
              </a:prstGeom>
              <a:ln>
                <a:solidFill>
                  <a:schemeClr val="bg2">
                    <a:lumMod val="2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63"/>
              <p:cNvSpPr/>
              <p:nvPr/>
            </p:nvSpPr>
            <p:spPr>
              <a:xfrm>
                <a:off x="2040282" y="1283589"/>
                <a:ext cx="1718368" cy="533399"/>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Web Browser (</a:t>
                </a:r>
                <a:r>
                  <a:rPr lang="en-US" sz="1400" b="1" dirty="0" err="1" smtClean="0">
                    <a:solidFill>
                      <a:srgbClr val="000000"/>
                    </a:solidFill>
                    <a:latin typeface="Arial"/>
                  </a:rPr>
                  <a:t>BDFiddle</a:t>
                </a:r>
                <a:r>
                  <a:rPr lang="en-US" sz="1400" b="1" dirty="0" smtClean="0">
                    <a:solidFill>
                      <a:srgbClr val="000000"/>
                    </a:solidFill>
                    <a:latin typeface="Arial"/>
                  </a:rPr>
                  <a:t>)</a:t>
                </a:r>
                <a:endParaRPr lang="en-US" sz="1400" b="1" dirty="0">
                  <a:solidFill>
                    <a:srgbClr val="000000"/>
                  </a:solidFill>
                  <a:latin typeface="Arial"/>
                </a:endParaRPr>
              </a:p>
            </p:txBody>
          </p:sp>
          <p:sp>
            <p:nvSpPr>
              <p:cNvPr id="65" name="Rectangle 64"/>
              <p:cNvSpPr/>
              <p:nvPr/>
            </p:nvSpPr>
            <p:spPr>
              <a:xfrm>
                <a:off x="5054602" y="1283589"/>
                <a:ext cx="1974441" cy="527912"/>
              </a:xfrm>
              <a:prstGeom prst="rect">
                <a:avLst/>
              </a:prstGeom>
              <a:solidFill>
                <a:srgbClr val="660066">
                  <a:alpha val="58000"/>
                </a:srgbClr>
              </a:solidFill>
              <a:ln>
                <a:solidFill>
                  <a:srgbClr val="660066">
                    <a:alpha val="5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Clients </a:t>
                </a:r>
              </a:p>
              <a:p>
                <a:pPr algn="ctr"/>
                <a:r>
                  <a:rPr lang="en-US" sz="1400" b="1" dirty="0" smtClean="0">
                    <a:solidFill>
                      <a:srgbClr val="000000"/>
                    </a:solidFill>
                    <a:latin typeface="Arial"/>
                  </a:rPr>
                  <a:t>(e.g. </a:t>
                </a:r>
                <a:r>
                  <a:rPr lang="en-US" sz="1400" b="1" dirty="0" err="1" smtClean="0">
                    <a:solidFill>
                      <a:srgbClr val="000000"/>
                    </a:solidFill>
                    <a:latin typeface="Arial"/>
                  </a:rPr>
                  <a:t>bdcli</a:t>
                </a:r>
                <a:r>
                  <a:rPr lang="en-US" sz="1400" b="1" dirty="0" smtClean="0">
                    <a:solidFill>
                      <a:srgbClr val="000000"/>
                    </a:solidFill>
                    <a:latin typeface="Arial"/>
                  </a:rPr>
                  <a:t>)</a:t>
                </a:r>
                <a:endParaRPr lang="en-US" sz="1400" b="1" dirty="0">
                  <a:solidFill>
                    <a:srgbClr val="000000"/>
                  </a:solidFill>
                  <a:latin typeface="Arial"/>
                </a:endParaRPr>
              </a:p>
            </p:txBody>
          </p:sp>
        </p:grpSp>
        <p:sp useBgFill="1">
          <p:nvSpPr>
            <p:cNvPr id="78" name="Rounded Rectangle 77"/>
            <p:cNvSpPr/>
            <p:nvPr/>
          </p:nvSpPr>
          <p:spPr>
            <a:xfrm>
              <a:off x="533400" y="2717758"/>
              <a:ext cx="3851836" cy="3185469"/>
            </a:xfrm>
            <a:prstGeom prst="roundRect">
              <a:avLst>
                <a:gd name="adj" fmla="val 7672"/>
              </a:avLst>
            </a:prstGeom>
            <a:ln>
              <a:solidFill>
                <a:srgbClr val="008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Rectangle 81"/>
            <p:cNvSpPr/>
            <p:nvPr/>
          </p:nvSpPr>
          <p:spPr>
            <a:xfrm>
              <a:off x="3234821" y="4631389"/>
              <a:ext cx="1006453" cy="663800"/>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Arial"/>
                </a:rPr>
                <a:t>Converter (Software Server)</a:t>
              </a:r>
            </a:p>
          </p:txBody>
        </p:sp>
        <p:sp>
          <p:nvSpPr>
            <p:cNvPr id="85" name="Rectangle 84"/>
            <p:cNvSpPr/>
            <p:nvPr/>
          </p:nvSpPr>
          <p:spPr>
            <a:xfrm>
              <a:off x="1031851" y="3161230"/>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Polyglot</a:t>
              </a:r>
              <a:endParaRPr lang="en-US" sz="1400" b="1" dirty="0">
                <a:solidFill>
                  <a:srgbClr val="000000"/>
                </a:solidFill>
                <a:latin typeface="Arial"/>
              </a:endParaRPr>
            </a:p>
          </p:txBody>
        </p:sp>
        <p:sp>
          <p:nvSpPr>
            <p:cNvPr id="86" name="Rectangle 85"/>
            <p:cNvSpPr/>
            <p:nvPr/>
          </p:nvSpPr>
          <p:spPr>
            <a:xfrm>
              <a:off x="2453495" y="3152784"/>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Polyglot</a:t>
              </a:r>
              <a:endParaRPr lang="en-US" sz="1400" b="1" dirty="0">
                <a:solidFill>
                  <a:srgbClr val="000000"/>
                </a:solidFill>
                <a:latin typeface="Arial"/>
              </a:endParaRPr>
            </a:p>
          </p:txBody>
        </p:sp>
        <p:sp>
          <p:nvSpPr>
            <p:cNvPr id="87" name="Rectangle 86"/>
            <p:cNvSpPr/>
            <p:nvPr/>
          </p:nvSpPr>
          <p:spPr>
            <a:xfrm>
              <a:off x="685801" y="2717760"/>
              <a:ext cx="3505200" cy="21522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NGINX (Load balancer)</a:t>
              </a:r>
              <a:endParaRPr lang="en-US" sz="1400" b="1" dirty="0">
                <a:solidFill>
                  <a:srgbClr val="000000"/>
                </a:solidFill>
                <a:latin typeface="Arial"/>
              </a:endParaRPr>
            </a:p>
          </p:txBody>
        </p:sp>
        <p:grpSp>
          <p:nvGrpSpPr>
            <p:cNvPr id="90" name="Group 89"/>
            <p:cNvGrpSpPr/>
            <p:nvPr/>
          </p:nvGrpSpPr>
          <p:grpSpPr>
            <a:xfrm>
              <a:off x="585430" y="4322195"/>
              <a:ext cx="1043768" cy="1118696"/>
              <a:chOff x="7498759" y="3411851"/>
              <a:chExt cx="1014038" cy="1019284"/>
            </a:xfrm>
          </p:grpSpPr>
          <p:sp>
            <p:nvSpPr>
              <p:cNvPr id="110" name="Can 109"/>
              <p:cNvSpPr/>
              <p:nvPr/>
            </p:nvSpPr>
            <p:spPr>
              <a:xfrm>
                <a:off x="7498759" y="3411851"/>
                <a:ext cx="916527" cy="930536"/>
              </a:xfrm>
              <a:prstGeom prst="can">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rial"/>
                </a:endParaRPr>
              </a:p>
            </p:txBody>
          </p:sp>
          <p:sp>
            <p:nvSpPr>
              <p:cNvPr id="111" name="Can 110"/>
              <p:cNvSpPr/>
              <p:nvPr/>
            </p:nvSpPr>
            <p:spPr>
              <a:xfrm>
                <a:off x="7596270" y="3500599"/>
                <a:ext cx="916527" cy="930536"/>
              </a:xfrm>
              <a:prstGeom prst="can">
                <a:avLst/>
              </a:prstGeom>
              <a:solidFill>
                <a:srgbClr val="008000"/>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rgbClr val="000000"/>
                    </a:solidFill>
                    <a:latin typeface="Arial"/>
                  </a:rPr>
                  <a:t>MongoDB</a:t>
                </a:r>
                <a:endParaRPr lang="en-US" sz="1200" b="1" dirty="0">
                  <a:solidFill>
                    <a:srgbClr val="000000"/>
                  </a:solidFill>
                  <a:latin typeface="Arial"/>
                </a:endParaRPr>
              </a:p>
            </p:txBody>
          </p:sp>
        </p:grpSp>
        <p:sp>
          <p:nvSpPr>
            <p:cNvPr id="92" name="Rectangle 91"/>
            <p:cNvSpPr/>
            <p:nvPr/>
          </p:nvSpPr>
          <p:spPr>
            <a:xfrm>
              <a:off x="1954264" y="4632390"/>
              <a:ext cx="1017535" cy="66279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latin typeface="Arial"/>
                </a:rPr>
                <a:t>Converter (Software Server)</a:t>
              </a:r>
              <a:endParaRPr lang="en-US" sz="1200" b="1" dirty="0">
                <a:solidFill>
                  <a:srgbClr val="000000"/>
                </a:solidFill>
                <a:latin typeface="Arial"/>
              </a:endParaRPr>
            </a:p>
          </p:txBody>
        </p:sp>
        <p:cxnSp>
          <p:nvCxnSpPr>
            <p:cNvPr id="103" name="Straight Arrow Connector 102"/>
            <p:cNvCxnSpPr/>
            <p:nvPr/>
          </p:nvCxnSpPr>
          <p:spPr>
            <a:xfrm>
              <a:off x="3727723" y="4356484"/>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245349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86" idx="2"/>
            </p:cNvCxnSpPr>
            <p:nvPr/>
          </p:nvCxnSpPr>
          <p:spPr>
            <a:xfrm>
              <a:off x="3046110" y="3728309"/>
              <a:ext cx="0" cy="37949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2074581" y="3747917"/>
              <a:ext cx="0" cy="3402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2" idx="1"/>
            </p:cNvCxnSpPr>
            <p:nvPr/>
          </p:nvCxnSpPr>
          <p:spPr>
            <a:xfrm flipH="1" flipV="1">
              <a:off x="1733176" y="4963495"/>
              <a:ext cx="221088" cy="2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1748118" y="3771191"/>
              <a:ext cx="4483" cy="11923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1221332" y="3747917"/>
              <a:ext cx="11862" cy="60630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523061" y="1696949"/>
              <a:ext cx="1439339" cy="307777"/>
            </a:xfrm>
            <a:prstGeom prst="rect">
              <a:avLst/>
            </a:prstGeom>
            <a:noFill/>
          </p:spPr>
          <p:txBody>
            <a:bodyPr wrap="square" rtlCol="0">
              <a:spAutoFit/>
            </a:bodyPr>
            <a:lstStyle/>
            <a:p>
              <a:r>
                <a:rPr lang="en-US" sz="1400" b="1" dirty="0" smtClean="0">
                  <a:solidFill>
                    <a:srgbClr val="4E5782"/>
                  </a:solidFill>
                </a:rPr>
                <a:t>HTTP/HTTPS</a:t>
              </a:r>
              <a:endParaRPr lang="en-US" sz="1400" b="1" dirty="0">
                <a:solidFill>
                  <a:srgbClr val="4E5782"/>
                </a:solidFill>
              </a:endParaRPr>
            </a:p>
          </p:txBody>
        </p:sp>
        <p:sp>
          <p:nvSpPr>
            <p:cNvPr id="71" name="TextBox 70"/>
            <p:cNvSpPr txBox="1"/>
            <p:nvPr/>
          </p:nvSpPr>
          <p:spPr>
            <a:xfrm>
              <a:off x="727625" y="5469333"/>
              <a:ext cx="2396576" cy="461665"/>
            </a:xfrm>
            <a:prstGeom prst="rect">
              <a:avLst/>
            </a:prstGeom>
            <a:noFill/>
          </p:spPr>
          <p:txBody>
            <a:bodyPr wrap="square" rtlCol="0">
              <a:spAutoFit/>
            </a:bodyPr>
            <a:lstStyle/>
            <a:p>
              <a:r>
                <a:rPr lang="en-US" b="1" dirty="0" smtClean="0">
                  <a:solidFill>
                    <a:srgbClr val="4E5782"/>
                  </a:solidFill>
                </a:rPr>
                <a:t>Conversions</a:t>
              </a:r>
              <a:endParaRPr lang="en-US" b="1" dirty="0">
                <a:solidFill>
                  <a:srgbClr val="4E5782"/>
                </a:solidFill>
              </a:endParaRPr>
            </a:p>
          </p:txBody>
        </p:sp>
        <p:sp>
          <p:nvSpPr>
            <p:cNvPr id="74" name="TextBox 73"/>
            <p:cNvSpPr txBox="1"/>
            <p:nvPr/>
          </p:nvSpPr>
          <p:spPr>
            <a:xfrm>
              <a:off x="2182058" y="3249051"/>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sp>
          <p:nvSpPr>
            <p:cNvPr id="75" name="TextBox 74"/>
            <p:cNvSpPr txBox="1"/>
            <p:nvPr/>
          </p:nvSpPr>
          <p:spPr>
            <a:xfrm>
              <a:off x="2950160" y="4789061"/>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grpSp>
          <p:nvGrpSpPr>
            <p:cNvPr id="130" name="Group 129"/>
            <p:cNvGrpSpPr/>
            <p:nvPr/>
          </p:nvGrpSpPr>
          <p:grpSpPr>
            <a:xfrm>
              <a:off x="4483080" y="2717758"/>
              <a:ext cx="4222482" cy="3219367"/>
              <a:chOff x="4330680" y="2717758"/>
              <a:chExt cx="4222482" cy="3219367"/>
            </a:xfrm>
          </p:grpSpPr>
          <p:sp useBgFill="1">
            <p:nvSpPr>
              <p:cNvPr id="77" name="Rounded Rectangle 76"/>
              <p:cNvSpPr/>
              <p:nvPr/>
            </p:nvSpPr>
            <p:spPr>
              <a:xfrm>
                <a:off x="4330680" y="2717758"/>
                <a:ext cx="4222482" cy="3185469"/>
              </a:xfrm>
              <a:prstGeom prst="roundRect">
                <a:avLst>
                  <a:gd name="adj" fmla="val 6392"/>
                </a:avLst>
              </a:prstGeom>
              <a:ln>
                <a:solidFill>
                  <a:schemeClr val="accent1">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0" name="Rectangle 79"/>
              <p:cNvSpPr/>
              <p:nvPr/>
            </p:nvSpPr>
            <p:spPr>
              <a:xfrm>
                <a:off x="4473295" y="4631389"/>
                <a:ext cx="1090919" cy="644040"/>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Extractor</a:t>
                </a:r>
              </a:p>
            </p:txBody>
          </p:sp>
          <p:sp>
            <p:nvSpPr>
              <p:cNvPr id="81" name="Rectangle 80"/>
              <p:cNvSpPr/>
              <p:nvPr/>
            </p:nvSpPr>
            <p:spPr>
              <a:xfrm>
                <a:off x="5766354" y="4631389"/>
                <a:ext cx="1214784" cy="626211"/>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Extractor</a:t>
                </a:r>
              </a:p>
            </p:txBody>
          </p:sp>
          <p:sp>
            <p:nvSpPr>
              <p:cNvPr id="83" name="Rectangle 82"/>
              <p:cNvSpPr/>
              <p:nvPr/>
            </p:nvSpPr>
            <p:spPr>
              <a:xfrm>
                <a:off x="4495800" y="3124200"/>
                <a:ext cx="1143094" cy="604109"/>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solidFill>
                      <a:srgbClr val="DDDDDD">
                        <a:lumMod val="10000"/>
                      </a:srgbClr>
                    </a:solidFill>
                    <a:latin typeface="Arial"/>
                  </a:rPr>
                  <a:t>Clowder</a:t>
                </a:r>
                <a:endParaRPr lang="en-US" sz="1400" b="1" dirty="0" smtClean="0">
                  <a:solidFill>
                    <a:srgbClr val="DDDDDD">
                      <a:lumMod val="10000"/>
                    </a:srgbClr>
                  </a:solidFill>
                  <a:latin typeface="Arial"/>
                </a:endParaRPr>
              </a:p>
            </p:txBody>
          </p:sp>
          <p:sp>
            <p:nvSpPr>
              <p:cNvPr id="84" name="Rectangle 83"/>
              <p:cNvSpPr/>
              <p:nvPr/>
            </p:nvSpPr>
            <p:spPr>
              <a:xfrm>
                <a:off x="5791200" y="3124200"/>
                <a:ext cx="1110839" cy="579246"/>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solidFill>
                      <a:srgbClr val="000000"/>
                    </a:solidFill>
                    <a:latin typeface="Arial"/>
                  </a:rPr>
                  <a:t>Clowder</a:t>
                </a:r>
                <a:endParaRPr lang="en-US" sz="1400" b="1" dirty="0" smtClean="0">
                  <a:solidFill>
                    <a:srgbClr val="000000"/>
                  </a:solidFill>
                  <a:latin typeface="Arial"/>
                </a:endParaRPr>
              </a:p>
            </p:txBody>
          </p:sp>
          <p:sp>
            <p:nvSpPr>
              <p:cNvPr id="88" name="Rectangle 87"/>
              <p:cNvSpPr/>
              <p:nvPr/>
            </p:nvSpPr>
            <p:spPr>
              <a:xfrm>
                <a:off x="4473295" y="2723502"/>
                <a:ext cx="3984905" cy="209488"/>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NGINX (Load balancer)</a:t>
                </a:r>
                <a:endParaRPr lang="en-US" sz="1400" b="1" dirty="0">
                  <a:solidFill>
                    <a:srgbClr val="000000"/>
                  </a:solidFill>
                  <a:latin typeface="Arial"/>
                </a:endParaRPr>
              </a:p>
            </p:txBody>
          </p:sp>
          <p:grpSp>
            <p:nvGrpSpPr>
              <p:cNvPr id="89" name="Group 88"/>
              <p:cNvGrpSpPr/>
              <p:nvPr/>
            </p:nvGrpSpPr>
            <p:grpSpPr>
              <a:xfrm>
                <a:off x="7239005" y="4267201"/>
                <a:ext cx="1219201" cy="1142999"/>
                <a:chOff x="7362603" y="3455026"/>
                <a:chExt cx="1168442" cy="1172152"/>
              </a:xfrm>
            </p:grpSpPr>
            <p:sp>
              <p:nvSpPr>
                <p:cNvPr id="112" name="Can 111"/>
                <p:cNvSpPr/>
                <p:nvPr/>
              </p:nvSpPr>
              <p:spPr>
                <a:xfrm>
                  <a:off x="7362603" y="3455026"/>
                  <a:ext cx="1032283" cy="88736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rial"/>
                  </a:endParaRPr>
                </a:p>
              </p:txBody>
            </p:sp>
            <p:sp>
              <p:nvSpPr>
                <p:cNvPr id="113" name="Can 112"/>
                <p:cNvSpPr/>
                <p:nvPr/>
              </p:nvSpPr>
              <p:spPr>
                <a:xfrm>
                  <a:off x="7508655" y="3689457"/>
                  <a:ext cx="1022390" cy="93772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rgbClr val="000000"/>
                      </a:solidFill>
                      <a:latin typeface="Arial"/>
                    </a:rPr>
                    <a:t>MongoDB</a:t>
                  </a:r>
                  <a:r>
                    <a:rPr lang="en-US" sz="1200" b="1" dirty="0" smtClean="0">
                      <a:solidFill>
                        <a:srgbClr val="000000"/>
                      </a:solidFill>
                      <a:latin typeface="Arial"/>
                    </a:rPr>
                    <a:t> (Data, Metadata)</a:t>
                  </a:r>
                  <a:endParaRPr lang="en-US" sz="1200" b="1" dirty="0">
                    <a:solidFill>
                      <a:srgbClr val="000000"/>
                    </a:solidFill>
                    <a:latin typeface="Arial"/>
                  </a:endParaRPr>
                </a:p>
              </p:txBody>
            </p:sp>
          </p:grpSp>
          <p:cxnSp>
            <p:nvCxnSpPr>
              <p:cNvPr id="93" name="Straight Arrow Connector 92"/>
              <p:cNvCxnSpPr>
                <a:endCxn id="81" idx="0"/>
              </p:cNvCxnSpPr>
              <p:nvPr/>
            </p:nvCxnSpPr>
            <p:spPr>
              <a:xfrm>
                <a:off x="637374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81" idx="3"/>
                <a:endCxn id="81" idx="3"/>
              </p:cNvCxnSpPr>
              <p:nvPr/>
            </p:nvCxnSpPr>
            <p:spPr>
              <a:xfrm>
                <a:off x="6981137" y="4944494"/>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4" idx="2"/>
              </p:cNvCxnSpPr>
              <p:nvPr/>
            </p:nvCxnSpPr>
            <p:spPr>
              <a:xfrm>
                <a:off x="6346619" y="3703446"/>
                <a:ext cx="6479" cy="41148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1" idx="3"/>
              </p:cNvCxnSpPr>
              <p:nvPr/>
            </p:nvCxnSpPr>
            <p:spPr>
              <a:xfrm>
                <a:off x="6981137" y="4944494"/>
                <a:ext cx="181343"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7162480" y="3610811"/>
                <a:ext cx="0" cy="133368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6929164" y="3610810"/>
                <a:ext cx="23331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934200" y="3352800"/>
                <a:ext cx="838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112" idx="1"/>
              </p:cNvCxnSpPr>
              <p:nvPr/>
            </p:nvCxnSpPr>
            <p:spPr>
              <a:xfrm>
                <a:off x="7772399" y="3352800"/>
                <a:ext cx="5166" cy="91440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5048550" y="3747917"/>
                <a:ext cx="6479" cy="359882"/>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endCxn id="80" idx="0"/>
              </p:cNvCxnSpPr>
              <p:nvPr/>
            </p:nvCxnSpPr>
            <p:spPr>
              <a:xfrm>
                <a:off x="501875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473295" y="5475460"/>
                <a:ext cx="2003705" cy="461665"/>
              </a:xfrm>
              <a:prstGeom prst="rect">
                <a:avLst/>
              </a:prstGeom>
              <a:noFill/>
            </p:spPr>
            <p:txBody>
              <a:bodyPr wrap="square" rtlCol="0">
                <a:spAutoFit/>
              </a:bodyPr>
              <a:lstStyle/>
              <a:p>
                <a:r>
                  <a:rPr lang="en-US" b="1" dirty="0" smtClean="0">
                    <a:solidFill>
                      <a:srgbClr val="4E5782"/>
                    </a:solidFill>
                  </a:rPr>
                  <a:t>Extraction</a:t>
                </a:r>
                <a:r>
                  <a:rPr lang="en-US" b="1" dirty="0">
                    <a:solidFill>
                      <a:srgbClr val="4E5782"/>
                    </a:solidFill>
                  </a:rPr>
                  <a:t>s</a:t>
                </a:r>
              </a:p>
            </p:txBody>
          </p:sp>
          <p:sp>
            <p:nvSpPr>
              <p:cNvPr id="73" name="TextBox 72"/>
              <p:cNvSpPr txBox="1"/>
              <p:nvPr/>
            </p:nvSpPr>
            <p:spPr>
              <a:xfrm>
                <a:off x="5562600" y="3276600"/>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sp>
            <p:nvSpPr>
              <p:cNvPr id="76" name="TextBox 75"/>
              <p:cNvSpPr txBox="1"/>
              <p:nvPr/>
            </p:nvSpPr>
            <p:spPr>
              <a:xfrm>
                <a:off x="5514523" y="4787023"/>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grpSp>
        <p:sp>
          <p:nvSpPr>
            <p:cNvPr id="79" name="Can 78"/>
            <p:cNvSpPr/>
            <p:nvPr/>
          </p:nvSpPr>
          <p:spPr>
            <a:xfrm rot="16200000">
              <a:off x="4356715" y="1629375"/>
              <a:ext cx="246424" cy="5203274"/>
            </a:xfrm>
            <a:prstGeom prst="can">
              <a:avLst/>
            </a:prstGeom>
            <a:solidFill>
              <a:srgbClr val="FF6600"/>
            </a:solidFill>
            <a:ln>
              <a:solidFill>
                <a:srgbClr val="FF6600"/>
              </a:solidFill>
            </a:ln>
          </p:spPr>
          <p:style>
            <a:lnRef idx="2">
              <a:schemeClr val="accent6">
                <a:shade val="50000"/>
              </a:schemeClr>
            </a:lnRef>
            <a:fillRef idx="1">
              <a:schemeClr val="accent6"/>
            </a:fillRef>
            <a:effectRef idx="0">
              <a:schemeClr val="accent6"/>
            </a:effectRef>
            <a:fontRef idx="minor">
              <a:schemeClr val="lt1"/>
            </a:fontRef>
          </p:style>
          <p:txBody>
            <a:bodyPr vert="vert" anchor="ctr"/>
            <a:lstStyle/>
            <a:p>
              <a:pPr algn="ctr">
                <a:defRPr/>
              </a:pPr>
              <a:r>
                <a:rPr lang="en-US" sz="1400" b="1" dirty="0" err="1" smtClean="0">
                  <a:solidFill>
                    <a:srgbClr val="000000"/>
                  </a:solidFill>
                  <a:latin typeface="Arial"/>
                </a:rPr>
                <a:t>RabbitMQ</a:t>
              </a:r>
              <a:r>
                <a:rPr lang="en-US" sz="1400" b="1" dirty="0" smtClean="0">
                  <a:solidFill>
                    <a:srgbClr val="000000"/>
                  </a:solidFill>
                  <a:latin typeface="Arial"/>
                </a:rPr>
                <a:t> (Event Bus)</a:t>
              </a:r>
              <a:endParaRPr lang="en-US" sz="1400" b="1" i="1" dirty="0">
                <a:solidFill>
                  <a:srgbClr val="000000"/>
                </a:solidFill>
                <a:latin typeface="Arial"/>
              </a:endParaRPr>
            </a:p>
          </p:txBody>
        </p:sp>
        <p:sp>
          <p:nvSpPr>
            <p:cNvPr id="5" name="Rectangle 4"/>
            <p:cNvSpPr/>
            <p:nvPr/>
          </p:nvSpPr>
          <p:spPr>
            <a:xfrm>
              <a:off x="939150" y="1979805"/>
              <a:ext cx="7290450" cy="497271"/>
            </a:xfrm>
            <a:prstGeom prst="rect">
              <a:avLst/>
            </a:prstGeom>
            <a:solidFill>
              <a:srgbClr val="996633"/>
            </a:solidFill>
            <a:ln>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DDDDDD">
                      <a:lumMod val="10000"/>
                    </a:srgbClr>
                  </a:solidFill>
                  <a:latin typeface="Arial"/>
                </a:rPr>
                <a:t>Fence (API Gateway)</a:t>
              </a:r>
              <a:endParaRPr lang="en-US" sz="1600" b="1" dirty="0">
                <a:solidFill>
                  <a:srgbClr val="DDDDDD">
                    <a:lumMod val="10000"/>
                  </a:srgbClr>
                </a:solidFill>
                <a:latin typeface="Arial"/>
              </a:endParaRPr>
            </a:p>
          </p:txBody>
        </p:sp>
        <p:cxnSp>
          <p:nvCxnSpPr>
            <p:cNvPr id="61" name="Straight Arrow Connector 60"/>
            <p:cNvCxnSpPr/>
            <p:nvPr/>
          </p:nvCxnSpPr>
          <p:spPr>
            <a:xfrm flipV="1">
              <a:off x="2545164" y="1712255"/>
              <a:ext cx="0" cy="24493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6004924" y="1712255"/>
              <a:ext cx="0" cy="27146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5999662" y="1696949"/>
              <a:ext cx="1439339" cy="307777"/>
            </a:xfrm>
            <a:prstGeom prst="rect">
              <a:avLst/>
            </a:prstGeom>
            <a:noFill/>
          </p:spPr>
          <p:txBody>
            <a:bodyPr wrap="square" rtlCol="0">
              <a:spAutoFit/>
            </a:bodyPr>
            <a:lstStyle/>
            <a:p>
              <a:r>
                <a:rPr lang="en-US" sz="1400" b="1" dirty="0" smtClean="0">
                  <a:solidFill>
                    <a:srgbClr val="4E5782"/>
                  </a:solidFill>
                </a:rPr>
                <a:t>HTTP/HTTPS</a:t>
              </a:r>
              <a:endParaRPr lang="en-US" sz="1400" b="1" dirty="0">
                <a:solidFill>
                  <a:srgbClr val="4E5782"/>
                </a:solidFill>
              </a:endParaRPr>
            </a:p>
          </p:txBody>
        </p:sp>
        <p:cxnSp>
          <p:nvCxnSpPr>
            <p:cNvPr id="21" name="Straight Arrow Connector 20"/>
            <p:cNvCxnSpPr>
              <a:stCxn id="5" idx="2"/>
              <a:endCxn id="87" idx="0"/>
            </p:cNvCxnSpPr>
            <p:nvPr/>
          </p:nvCxnSpPr>
          <p:spPr>
            <a:xfrm flipH="1">
              <a:off x="2438401" y="2477076"/>
              <a:ext cx="2145974" cy="2406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2"/>
              <a:endCxn id="77" idx="0"/>
            </p:cNvCxnSpPr>
            <p:nvPr/>
          </p:nvCxnSpPr>
          <p:spPr>
            <a:xfrm>
              <a:off x="4584375" y="2477076"/>
              <a:ext cx="2009946" cy="2406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7" name="Rectangle 26"/>
          <p:cNvSpPr/>
          <p:nvPr/>
        </p:nvSpPr>
        <p:spPr>
          <a:xfrm>
            <a:off x="1828800" y="4724400"/>
            <a:ext cx="2514600" cy="8382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114" name="Straight Arrow Connector 113"/>
          <p:cNvCxnSpPr/>
          <p:nvPr/>
        </p:nvCxnSpPr>
        <p:spPr>
          <a:xfrm>
            <a:off x="3048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51816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6477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6002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871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990600"/>
          </a:xfrm>
        </p:spPr>
        <p:txBody>
          <a:bodyPr/>
          <a:lstStyle/>
          <a:p>
            <a:r>
              <a:rPr lang="en-US" dirty="0" smtClean="0"/>
              <a:t>Look at </a:t>
            </a:r>
            <a:r>
              <a:rPr lang="en-US" dirty="0" err="1" smtClean="0"/>
              <a:t>sciencify.py</a:t>
            </a:r>
            <a:endParaRPr lang="en-US" dirty="0" smtClean="0"/>
          </a:p>
          <a:p>
            <a:pPr marL="0" indent="0">
              <a:buNone/>
            </a:pPr>
            <a:r>
              <a:rPr lang="en-US" sz="2000" dirty="0" smtClean="0">
                <a:latin typeface="Courier"/>
                <a:cs typeface="Courier"/>
              </a:rPr>
              <a:t>   </a:t>
            </a:r>
            <a:r>
              <a:rPr lang="en-US" sz="2000" dirty="0" err="1" smtClean="0">
                <a:latin typeface="Courier"/>
                <a:cs typeface="Courier"/>
              </a:rPr>
              <a:t>nano</a:t>
            </a:r>
            <a:r>
              <a:rPr lang="en-US" sz="2000" dirty="0" smtClean="0">
                <a:latin typeface="Courier"/>
                <a:cs typeface="Courier"/>
              </a:rPr>
              <a:t> </a:t>
            </a:r>
            <a:r>
              <a:rPr lang="en-US" sz="2000" dirty="0" err="1" smtClean="0">
                <a:latin typeface="Courier"/>
                <a:cs typeface="Courier"/>
              </a:rPr>
              <a:t>sciencify.py</a:t>
            </a:r>
            <a:endParaRPr lang="en-US" sz="2000" dirty="0" smtClean="0">
              <a:latin typeface="Courier"/>
              <a:cs typeface="Courier"/>
            </a:endParaRPr>
          </a:p>
          <a:p>
            <a:endParaRPr lang="en-US" dirty="0"/>
          </a:p>
        </p:txBody>
      </p:sp>
      <p:sp>
        <p:nvSpPr>
          <p:cNvPr id="6" name="Title 1"/>
          <p:cNvSpPr>
            <a:spLocks noGrp="1"/>
          </p:cNvSpPr>
          <p:nvPr>
            <p:ph type="title"/>
          </p:nvPr>
        </p:nvSpPr>
        <p:spPr>
          <a:xfrm>
            <a:off x="457200" y="274638"/>
            <a:ext cx="8229600" cy="715962"/>
          </a:xfrm>
        </p:spPr>
        <p:txBody>
          <a:bodyPr/>
          <a:lstStyle/>
          <a:p>
            <a:r>
              <a:rPr lang="en-US" dirty="0" smtClean="0"/>
              <a:t>Adding a New Converter to Brown Dog</a:t>
            </a:r>
            <a:endParaRPr lang="en-US" dirty="0"/>
          </a:p>
        </p:txBody>
      </p:sp>
      <p:pic>
        <p:nvPicPr>
          <p:cNvPr id="2" name="Picture 1" descr="converters-template9_bi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286000"/>
            <a:ext cx="6675539" cy="4114800"/>
          </a:xfrm>
          <a:prstGeom prst="rect">
            <a:avLst/>
          </a:prstGeom>
        </p:spPr>
      </p:pic>
    </p:spTree>
    <p:extLst>
      <p:ext uri="{BB962C8B-B14F-4D97-AF65-F5344CB8AC3E}">
        <p14:creationId xmlns:p14="http://schemas.microsoft.com/office/powerpoint/2010/main" val="119324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New Converter to Brown Dog</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Write a wrapper script</a:t>
            </a:r>
          </a:p>
          <a:p>
            <a:pPr marL="0" indent="0">
              <a:buNone/>
            </a:pPr>
            <a:r>
              <a:rPr lang="en-US" sz="2000" dirty="0" smtClean="0">
                <a:latin typeface="Courier"/>
                <a:cs typeface="Courier"/>
              </a:rPr>
              <a:t>   </a:t>
            </a:r>
            <a:r>
              <a:rPr lang="en-US" sz="2000" dirty="0" err="1" smtClean="0">
                <a:latin typeface="Courier"/>
                <a:cs typeface="Courier"/>
              </a:rPr>
              <a:t>nano</a:t>
            </a:r>
            <a:r>
              <a:rPr lang="en-US" sz="2000" dirty="0" smtClean="0">
                <a:latin typeface="Courier"/>
                <a:cs typeface="Courier"/>
              </a:rPr>
              <a:t> </a:t>
            </a:r>
            <a:r>
              <a:rPr lang="is-IS" sz="2000" b="1" dirty="0" smtClean="0">
                <a:solidFill>
                  <a:srgbClr val="FF0000"/>
                </a:solidFill>
                <a:latin typeface="Courier"/>
                <a:cs typeface="Courier"/>
              </a:rPr>
              <a:t>&lt;my script&gt;</a:t>
            </a:r>
            <a:endParaRPr lang="en-US" sz="2000" b="1" dirty="0" smtClean="0">
              <a:solidFill>
                <a:srgbClr val="FF0000"/>
              </a:solidFill>
              <a:latin typeface="Courier"/>
              <a:cs typeface="Courier"/>
            </a:endParaRPr>
          </a:p>
          <a:p>
            <a:pPr marL="457200" indent="-457200">
              <a:buFont typeface="+mj-lt"/>
              <a:buAutoNum type="arabicPeriod" startAt="2"/>
            </a:pPr>
            <a:r>
              <a:rPr lang="en-US" dirty="0" smtClean="0"/>
              <a:t>Modify the </a:t>
            </a:r>
            <a:r>
              <a:rPr lang="en-US" dirty="0" err="1" smtClean="0"/>
              <a:t>SoftwareServer</a:t>
            </a:r>
            <a:r>
              <a:rPr lang="en-US" dirty="0" smtClean="0"/>
              <a:t> configuration</a:t>
            </a:r>
          </a:p>
          <a:p>
            <a:pPr marL="0" indent="0">
              <a:buNone/>
            </a:pPr>
            <a:r>
              <a:rPr lang="en-US" sz="2000" dirty="0">
                <a:latin typeface="Courier"/>
                <a:cs typeface="Courier"/>
              </a:rPr>
              <a:t> </a:t>
            </a:r>
            <a:r>
              <a:rPr lang="en-US" sz="2000" dirty="0" smtClean="0">
                <a:latin typeface="Courier"/>
                <a:cs typeface="Courier"/>
              </a:rPr>
              <a:t>  </a:t>
            </a:r>
            <a:r>
              <a:rPr lang="en-US" sz="1800" dirty="0" err="1" smtClean="0">
                <a:latin typeface="Courier"/>
                <a:cs typeface="Courier"/>
              </a:rPr>
              <a:t>cp</a:t>
            </a:r>
            <a:r>
              <a:rPr lang="en-US" sz="1800" dirty="0" smtClean="0">
                <a:latin typeface="Courier"/>
                <a:cs typeface="Courier"/>
              </a:rPr>
              <a:t> </a:t>
            </a:r>
            <a:r>
              <a:rPr lang="en-US" sz="1800" b="1" dirty="0" smtClean="0">
                <a:solidFill>
                  <a:srgbClr val="FF0000"/>
                </a:solidFill>
                <a:latin typeface="Courier"/>
                <a:cs typeface="Courier"/>
              </a:rPr>
              <a:t>&lt;my script&gt;</a:t>
            </a:r>
            <a:r>
              <a:rPr lang="is-IS" sz="1800" b="1" dirty="0" smtClean="0">
                <a:solidFill>
                  <a:srgbClr val="FF0000"/>
                </a:solidFill>
                <a:latin typeface="Courier"/>
                <a:cs typeface="Courier"/>
              </a:rPr>
              <a:t> </a:t>
            </a:r>
            <a:r>
              <a:rPr lang="is-IS" sz="1800" dirty="0" smtClean="0">
                <a:latin typeface="Courier"/>
                <a:cs typeface="Courier"/>
              </a:rPr>
              <a:t>/home/ubuntu/git/polyglot/scripts/sh</a:t>
            </a:r>
          </a:p>
          <a:p>
            <a:pPr marL="0" indent="0">
              <a:buNone/>
            </a:pPr>
            <a:r>
              <a:rPr lang="is-IS" sz="2000" dirty="0">
                <a:latin typeface="Courier"/>
                <a:cs typeface="Courier"/>
              </a:rPr>
              <a:t> </a:t>
            </a:r>
            <a:r>
              <a:rPr lang="is-IS" sz="2000" dirty="0" smtClean="0">
                <a:latin typeface="Courier"/>
                <a:cs typeface="Courier"/>
              </a:rPr>
              <a:t>  </a:t>
            </a:r>
            <a:r>
              <a:rPr lang="is-IS" sz="1800" dirty="0" smtClean="0">
                <a:latin typeface="Courier"/>
                <a:cs typeface="Courier"/>
              </a:rPr>
              <a:t>nano /home/ubuntu/git/polyglot/scripts/sh/.aliases.txt</a:t>
            </a:r>
            <a:endParaRPr lang="en-US" sz="1800" dirty="0" smtClean="0">
              <a:latin typeface="Courier"/>
              <a:cs typeface="Courier"/>
            </a:endParaRPr>
          </a:p>
          <a:p>
            <a:pPr marL="457200" indent="-457200">
              <a:buFont typeface="+mj-lt"/>
              <a:buAutoNum type="arabicPeriod" startAt="3"/>
            </a:pPr>
            <a:r>
              <a:rPr lang="en-US" dirty="0" smtClean="0"/>
              <a:t>Start the </a:t>
            </a:r>
            <a:r>
              <a:rPr lang="en-US" dirty="0" err="1" smtClean="0"/>
              <a:t>SoftwareServer</a:t>
            </a:r>
            <a:endParaRPr lang="en-US" dirty="0" smtClean="0"/>
          </a:p>
          <a:p>
            <a:pPr marL="0" indent="0">
              <a:buNone/>
            </a:pPr>
            <a:r>
              <a:rPr lang="en-US" sz="2000" dirty="0" smtClean="0">
                <a:latin typeface="Courier"/>
                <a:cs typeface="Courier"/>
              </a:rPr>
              <a:t>   cd /home/</a:t>
            </a:r>
            <a:r>
              <a:rPr lang="en-US" sz="2000" dirty="0" err="1" smtClean="0">
                <a:latin typeface="Courier"/>
                <a:cs typeface="Courier"/>
              </a:rPr>
              <a:t>ubuntu</a:t>
            </a:r>
            <a:r>
              <a:rPr lang="en-US" sz="2000" dirty="0" smtClean="0">
                <a:latin typeface="Courier"/>
                <a:cs typeface="Courier"/>
              </a:rPr>
              <a:t>/</a:t>
            </a:r>
            <a:r>
              <a:rPr lang="en-US" sz="2000" dirty="0" err="1" smtClean="0">
                <a:latin typeface="Courier"/>
                <a:cs typeface="Courier"/>
              </a:rPr>
              <a:t>git</a:t>
            </a:r>
            <a:r>
              <a:rPr lang="en-US" sz="2000" dirty="0" smtClean="0">
                <a:latin typeface="Courier"/>
                <a:cs typeface="Courier"/>
              </a:rPr>
              <a:t>/polyglot/</a:t>
            </a:r>
          </a:p>
          <a:p>
            <a:pPr marL="0" indent="0">
              <a:buNone/>
            </a:pPr>
            <a:r>
              <a:rPr lang="en-US" sz="2000" dirty="0" smtClean="0">
                <a:latin typeface="Courier"/>
                <a:cs typeface="Courier"/>
              </a:rPr>
              <a:t>   bin/</a:t>
            </a:r>
            <a:r>
              <a:rPr lang="en-US" sz="2000" dirty="0" err="1" smtClean="0">
                <a:latin typeface="Courier"/>
                <a:cs typeface="Courier"/>
              </a:rPr>
              <a:t>SoftwareServerRestlet.sh</a:t>
            </a:r>
            <a:endParaRPr lang="en-US" sz="2000" dirty="0" smtClean="0">
              <a:latin typeface="Courier"/>
              <a:cs typeface="Courier"/>
            </a:endParaRPr>
          </a:p>
          <a:p>
            <a:pPr marL="457200" indent="-457200">
              <a:buFont typeface="+mj-lt"/>
              <a:buAutoNum type="arabicPeriod" startAt="4"/>
            </a:pPr>
            <a:r>
              <a:rPr lang="en-US" dirty="0" smtClean="0"/>
              <a:t>Test it with the BD CLI</a:t>
            </a:r>
          </a:p>
          <a:p>
            <a:pPr marL="0" indent="0">
              <a:buNone/>
            </a:pPr>
            <a:r>
              <a:rPr lang="en-US" sz="2000" dirty="0" smtClean="0">
                <a:latin typeface="Courier"/>
                <a:cs typeface="Courier"/>
              </a:rPr>
              <a:t>   cd /home/</a:t>
            </a:r>
            <a:r>
              <a:rPr lang="en-US" sz="2000" dirty="0" err="1" smtClean="0">
                <a:latin typeface="Courier"/>
                <a:cs typeface="Courier"/>
              </a:rPr>
              <a:t>ubuntu</a:t>
            </a:r>
            <a:r>
              <a:rPr lang="en-US" sz="2000" dirty="0" smtClean="0">
                <a:latin typeface="Courier"/>
                <a:cs typeface="Courier"/>
              </a:rPr>
              <a:t>/</a:t>
            </a:r>
            <a:r>
              <a:rPr lang="en-US" sz="2000" dirty="0" err="1" smtClean="0">
                <a:latin typeface="Courier"/>
                <a:cs typeface="Courier"/>
              </a:rPr>
              <a:t>git</a:t>
            </a:r>
            <a:r>
              <a:rPr lang="en-US" sz="2000" dirty="0" smtClean="0">
                <a:latin typeface="Courier"/>
                <a:cs typeface="Courier"/>
              </a:rPr>
              <a:t>/</a:t>
            </a:r>
            <a:r>
              <a:rPr lang="en-US" sz="2000" dirty="0" err="1" smtClean="0">
                <a:latin typeface="Courier"/>
                <a:cs typeface="Courier"/>
              </a:rPr>
              <a:t>bdcli</a:t>
            </a:r>
            <a:endParaRPr lang="en-US" sz="2000" dirty="0" smtClean="0">
              <a:latin typeface="Courier"/>
              <a:cs typeface="Courier"/>
            </a:endParaRPr>
          </a:p>
          <a:p>
            <a:pPr marL="0" indent="0">
              <a:buNone/>
            </a:pPr>
            <a:r>
              <a:rPr lang="en-US" sz="2000" dirty="0" smtClean="0">
                <a:latin typeface="Courier"/>
                <a:cs typeface="Courier"/>
              </a:rPr>
              <a:t>   </a:t>
            </a:r>
            <a:r>
              <a:rPr lang="en-US" sz="2000" dirty="0" err="1" smtClean="0">
                <a:latin typeface="Courier"/>
                <a:cs typeface="Courier"/>
              </a:rPr>
              <a:t>bd</a:t>
            </a:r>
            <a:r>
              <a:rPr lang="en-US" sz="2000" dirty="0" smtClean="0">
                <a:latin typeface="Courier"/>
                <a:cs typeface="Courier"/>
              </a:rPr>
              <a:t> –o </a:t>
            </a:r>
            <a:r>
              <a:rPr lang="en-US" sz="2000" b="1" dirty="0" smtClean="0">
                <a:solidFill>
                  <a:srgbClr val="FF0000"/>
                </a:solidFill>
                <a:latin typeface="Courier"/>
                <a:cs typeface="Courier"/>
              </a:rPr>
              <a:t>&lt;my output&gt; </a:t>
            </a:r>
            <a:r>
              <a:rPr lang="en-US" sz="2000" dirty="0" smtClean="0">
                <a:latin typeface="Courier"/>
                <a:cs typeface="Courier"/>
              </a:rPr>
              <a:t>examples/sonnet80.txt</a:t>
            </a:r>
          </a:p>
        </p:txBody>
      </p:sp>
    </p:spTree>
    <p:extLst>
      <p:ext uri="{BB962C8B-B14F-4D97-AF65-F5344CB8AC3E}">
        <p14:creationId xmlns:p14="http://schemas.microsoft.com/office/powerpoint/2010/main" val="16838902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New Converter to Brown Dog</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Write a wrapper script</a:t>
            </a:r>
          </a:p>
          <a:p>
            <a:pPr marL="0" indent="0">
              <a:buNone/>
            </a:pPr>
            <a:r>
              <a:rPr lang="en-US" sz="2000" dirty="0" smtClean="0">
                <a:latin typeface="Courier"/>
                <a:cs typeface="Courier"/>
              </a:rPr>
              <a:t>   </a:t>
            </a:r>
            <a:r>
              <a:rPr lang="en-US" sz="2000" dirty="0" err="1" smtClean="0">
                <a:latin typeface="Courier"/>
                <a:cs typeface="Courier"/>
              </a:rPr>
              <a:t>nano</a:t>
            </a:r>
            <a:r>
              <a:rPr lang="en-US" sz="2000" dirty="0" smtClean="0">
                <a:latin typeface="Courier"/>
                <a:cs typeface="Courier"/>
              </a:rPr>
              <a:t> </a:t>
            </a:r>
            <a:r>
              <a:rPr lang="is-IS" sz="2000" dirty="0" smtClean="0">
                <a:latin typeface="Courier"/>
                <a:cs typeface="Courier"/>
              </a:rPr>
              <a:t>sciencify_convert.sh</a:t>
            </a:r>
            <a:endParaRPr lang="en-US" sz="2000" dirty="0" smtClean="0">
              <a:latin typeface="Courier"/>
              <a:cs typeface="Courier"/>
            </a:endParaRPr>
          </a:p>
          <a:p>
            <a:pPr marL="457200" indent="-457200">
              <a:buFont typeface="+mj-lt"/>
              <a:buAutoNum type="arabicPeriod" startAt="2"/>
            </a:pPr>
            <a:r>
              <a:rPr lang="en-US" dirty="0" smtClean="0"/>
              <a:t>Modify the </a:t>
            </a:r>
            <a:r>
              <a:rPr lang="en-US" dirty="0" err="1" smtClean="0"/>
              <a:t>SoftwareServer</a:t>
            </a:r>
            <a:r>
              <a:rPr lang="en-US" dirty="0" smtClean="0"/>
              <a:t> configuration</a:t>
            </a:r>
          </a:p>
          <a:p>
            <a:pPr marL="0" indent="0">
              <a:buNone/>
            </a:pPr>
            <a:r>
              <a:rPr lang="en-US" sz="2000" dirty="0" smtClean="0">
                <a:latin typeface="Courier"/>
                <a:cs typeface="Courier"/>
              </a:rPr>
              <a:t>   </a:t>
            </a:r>
            <a:r>
              <a:rPr lang="en-US" sz="1600" dirty="0" err="1" smtClean="0">
                <a:latin typeface="Courier"/>
                <a:cs typeface="Courier"/>
              </a:rPr>
              <a:t>cp</a:t>
            </a:r>
            <a:r>
              <a:rPr lang="en-US" sz="1600" dirty="0" smtClean="0">
                <a:latin typeface="Courier"/>
                <a:cs typeface="Courier"/>
              </a:rPr>
              <a:t> </a:t>
            </a:r>
            <a:r>
              <a:rPr lang="is-IS" sz="1600" dirty="0" smtClean="0">
                <a:latin typeface="Courier"/>
                <a:cs typeface="Courier"/>
              </a:rPr>
              <a:t>sciencify_convert.sh</a:t>
            </a:r>
            <a:r>
              <a:rPr lang="en-US" sz="1600" dirty="0" smtClean="0">
                <a:latin typeface="Courier"/>
                <a:cs typeface="Courier"/>
              </a:rPr>
              <a:t> </a:t>
            </a:r>
            <a:r>
              <a:rPr lang="is-IS" sz="1600" dirty="0" smtClean="0">
                <a:latin typeface="Courier"/>
                <a:cs typeface="Courier"/>
              </a:rPr>
              <a:t>/home/ubuntu/git/polyglot/scripts/sh</a:t>
            </a:r>
          </a:p>
          <a:p>
            <a:pPr marL="0" indent="0">
              <a:buNone/>
            </a:pPr>
            <a:r>
              <a:rPr lang="is-IS" sz="2000" dirty="0">
                <a:latin typeface="Courier"/>
                <a:cs typeface="Courier"/>
              </a:rPr>
              <a:t> </a:t>
            </a:r>
            <a:r>
              <a:rPr lang="is-IS" sz="2000" dirty="0" smtClean="0">
                <a:latin typeface="Courier"/>
                <a:cs typeface="Courier"/>
              </a:rPr>
              <a:t>  </a:t>
            </a:r>
            <a:r>
              <a:rPr lang="is-IS" sz="1800" dirty="0" smtClean="0">
                <a:latin typeface="Courier"/>
                <a:cs typeface="Courier"/>
              </a:rPr>
              <a:t>nano /home/ubuntu/git/polyglot/scripts/sh/.aliases.txt</a:t>
            </a:r>
            <a:endParaRPr lang="en-US" sz="1800" dirty="0" smtClean="0">
              <a:latin typeface="Courier"/>
              <a:cs typeface="Courier"/>
            </a:endParaRPr>
          </a:p>
          <a:p>
            <a:pPr marL="457200" indent="-457200">
              <a:buFont typeface="+mj-lt"/>
              <a:buAutoNum type="arabicPeriod" startAt="3"/>
            </a:pPr>
            <a:r>
              <a:rPr lang="en-US" dirty="0" smtClean="0"/>
              <a:t>Start the </a:t>
            </a:r>
            <a:r>
              <a:rPr lang="en-US" dirty="0" err="1" smtClean="0"/>
              <a:t>SoftwareServer</a:t>
            </a:r>
            <a:endParaRPr lang="en-US" dirty="0" smtClean="0"/>
          </a:p>
          <a:p>
            <a:pPr marL="0" indent="0">
              <a:buNone/>
            </a:pPr>
            <a:r>
              <a:rPr lang="en-US" sz="2000" dirty="0" smtClean="0">
                <a:latin typeface="Courier"/>
                <a:cs typeface="Courier"/>
              </a:rPr>
              <a:t>   cd /home/</a:t>
            </a:r>
            <a:r>
              <a:rPr lang="en-US" sz="2000" dirty="0" err="1" smtClean="0">
                <a:latin typeface="Courier"/>
                <a:cs typeface="Courier"/>
              </a:rPr>
              <a:t>ubuntu</a:t>
            </a:r>
            <a:r>
              <a:rPr lang="en-US" sz="2000" dirty="0" smtClean="0">
                <a:latin typeface="Courier"/>
                <a:cs typeface="Courier"/>
              </a:rPr>
              <a:t>/</a:t>
            </a:r>
            <a:r>
              <a:rPr lang="en-US" sz="2000" dirty="0" err="1" smtClean="0">
                <a:latin typeface="Courier"/>
                <a:cs typeface="Courier"/>
              </a:rPr>
              <a:t>git</a:t>
            </a:r>
            <a:r>
              <a:rPr lang="en-US" sz="2000" dirty="0" smtClean="0">
                <a:latin typeface="Courier"/>
                <a:cs typeface="Courier"/>
              </a:rPr>
              <a:t>/polyglot/</a:t>
            </a:r>
          </a:p>
          <a:p>
            <a:pPr marL="0" indent="0">
              <a:buNone/>
            </a:pPr>
            <a:r>
              <a:rPr lang="en-US" sz="2000" dirty="0" smtClean="0">
                <a:latin typeface="Courier"/>
                <a:cs typeface="Courier"/>
              </a:rPr>
              <a:t>   bin/</a:t>
            </a:r>
            <a:r>
              <a:rPr lang="en-US" sz="2000" dirty="0" err="1" smtClean="0">
                <a:latin typeface="Courier"/>
                <a:cs typeface="Courier"/>
              </a:rPr>
              <a:t>SoftwareServerRestlet.sh</a:t>
            </a:r>
            <a:endParaRPr lang="en-US" sz="2000" dirty="0" smtClean="0">
              <a:latin typeface="Courier"/>
              <a:cs typeface="Courier"/>
            </a:endParaRPr>
          </a:p>
          <a:p>
            <a:pPr marL="457200" indent="-457200">
              <a:buFont typeface="+mj-lt"/>
              <a:buAutoNum type="arabicPeriod" startAt="4"/>
            </a:pPr>
            <a:r>
              <a:rPr lang="en-US" dirty="0" smtClean="0"/>
              <a:t>Test it with the BD CLI</a:t>
            </a:r>
          </a:p>
          <a:p>
            <a:pPr marL="0" indent="0">
              <a:buNone/>
            </a:pPr>
            <a:r>
              <a:rPr lang="en-US" sz="2000" dirty="0" smtClean="0">
                <a:latin typeface="Courier"/>
                <a:cs typeface="Courier"/>
              </a:rPr>
              <a:t>   cd /home/</a:t>
            </a:r>
            <a:r>
              <a:rPr lang="en-US" sz="2000" dirty="0" err="1" smtClean="0">
                <a:latin typeface="Courier"/>
                <a:cs typeface="Courier"/>
              </a:rPr>
              <a:t>ubuntu</a:t>
            </a:r>
            <a:r>
              <a:rPr lang="en-US" sz="2000" dirty="0" smtClean="0">
                <a:latin typeface="Courier"/>
                <a:cs typeface="Courier"/>
              </a:rPr>
              <a:t>/</a:t>
            </a:r>
            <a:r>
              <a:rPr lang="en-US" sz="2000" dirty="0" err="1" smtClean="0">
                <a:latin typeface="Courier"/>
                <a:cs typeface="Courier"/>
              </a:rPr>
              <a:t>git</a:t>
            </a:r>
            <a:r>
              <a:rPr lang="en-US" sz="2000" dirty="0" smtClean="0">
                <a:latin typeface="Courier"/>
                <a:cs typeface="Courier"/>
              </a:rPr>
              <a:t>/</a:t>
            </a:r>
            <a:r>
              <a:rPr lang="en-US" sz="2000" dirty="0" err="1" smtClean="0">
                <a:latin typeface="Courier"/>
                <a:cs typeface="Courier"/>
              </a:rPr>
              <a:t>bdcli</a:t>
            </a:r>
            <a:endParaRPr lang="en-US" sz="2000" dirty="0" smtClean="0">
              <a:latin typeface="Courier"/>
              <a:cs typeface="Courier"/>
            </a:endParaRPr>
          </a:p>
          <a:p>
            <a:pPr marL="0" indent="0">
              <a:buNone/>
            </a:pPr>
            <a:r>
              <a:rPr lang="en-US" sz="2000" dirty="0" smtClean="0">
                <a:latin typeface="Courier"/>
                <a:cs typeface="Courier"/>
              </a:rPr>
              <a:t>   </a:t>
            </a:r>
            <a:r>
              <a:rPr lang="en-US" sz="2000" dirty="0" err="1" smtClean="0">
                <a:latin typeface="Courier"/>
                <a:cs typeface="Courier"/>
              </a:rPr>
              <a:t>bd</a:t>
            </a:r>
            <a:r>
              <a:rPr lang="en-US" sz="2000" dirty="0" smtClean="0">
                <a:latin typeface="Courier"/>
                <a:cs typeface="Courier"/>
              </a:rPr>
              <a:t> –o </a:t>
            </a:r>
            <a:r>
              <a:rPr lang="en-US" sz="2000" dirty="0" err="1" smtClean="0">
                <a:latin typeface="Courier"/>
                <a:cs typeface="Courier"/>
              </a:rPr>
              <a:t>science.txt</a:t>
            </a:r>
            <a:r>
              <a:rPr lang="en-US" sz="2000" dirty="0" smtClean="0">
                <a:latin typeface="Courier"/>
                <a:cs typeface="Courier"/>
              </a:rPr>
              <a:t> examples/sonnet80.txt</a:t>
            </a:r>
          </a:p>
        </p:txBody>
      </p:sp>
    </p:spTree>
    <p:extLst>
      <p:ext uri="{BB962C8B-B14F-4D97-AF65-F5344CB8AC3E}">
        <p14:creationId xmlns:p14="http://schemas.microsoft.com/office/powerpoint/2010/main" val="12483805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New Converter to Brown Dog</a:t>
            </a:r>
            <a:endParaRPr lang="en-US" dirty="0"/>
          </a:p>
        </p:txBody>
      </p:sp>
      <p:sp>
        <p:nvSpPr>
          <p:cNvPr id="3" name="Content Placeholder 2"/>
          <p:cNvSpPr>
            <a:spLocks noGrp="1"/>
          </p:cNvSpPr>
          <p:nvPr>
            <p:ph idx="1"/>
          </p:nvPr>
        </p:nvSpPr>
        <p:spPr>
          <a:xfrm>
            <a:off x="457200" y="2057400"/>
            <a:ext cx="8229600" cy="4419600"/>
          </a:xfrm>
        </p:spPr>
        <p:txBody>
          <a:bodyPr/>
          <a:lstStyle/>
          <a:p>
            <a:pPr marL="457200" indent="-457200">
              <a:buFont typeface="+mj-lt"/>
              <a:buAutoNum type="arabicPeriod"/>
            </a:pPr>
            <a:r>
              <a:rPr lang="en-US" dirty="0" smtClean="0"/>
              <a:t>Write a wrapper script</a:t>
            </a:r>
          </a:p>
          <a:p>
            <a:pPr marL="0" indent="0">
              <a:buNone/>
            </a:pPr>
            <a:r>
              <a:rPr lang="en-US" sz="2000" dirty="0" smtClean="0">
                <a:latin typeface="Courier"/>
                <a:cs typeface="Courier"/>
              </a:rPr>
              <a:t>   </a:t>
            </a:r>
            <a:r>
              <a:rPr lang="en-US" sz="2000" dirty="0" err="1" smtClean="0">
                <a:latin typeface="Courier"/>
                <a:cs typeface="Courier"/>
              </a:rPr>
              <a:t>nano</a:t>
            </a:r>
            <a:r>
              <a:rPr lang="en-US" sz="2000" dirty="0" smtClean="0">
                <a:latin typeface="Courier"/>
                <a:cs typeface="Courier"/>
              </a:rPr>
              <a:t> </a:t>
            </a:r>
            <a:r>
              <a:rPr lang="is-IS" sz="2000" dirty="0" smtClean="0">
                <a:latin typeface="Courier"/>
                <a:cs typeface="Courier"/>
              </a:rPr>
              <a:t>sciencify_convert.sh</a:t>
            </a:r>
            <a:endParaRPr lang="en-US" sz="2000" dirty="0" smtClean="0">
              <a:latin typeface="Courier"/>
              <a:cs typeface="Courier"/>
            </a:endParaRPr>
          </a:p>
          <a:p>
            <a:pPr marL="457200" indent="-457200">
              <a:buFont typeface="+mj-lt"/>
              <a:buAutoNum type="arabicPeriod" startAt="2"/>
            </a:pPr>
            <a:r>
              <a:rPr lang="en-US" dirty="0" smtClean="0"/>
              <a:t>Modify the </a:t>
            </a:r>
            <a:r>
              <a:rPr lang="en-US" dirty="0" err="1" smtClean="0"/>
              <a:t>SoftwareServer</a:t>
            </a:r>
            <a:r>
              <a:rPr lang="en-US" dirty="0" smtClean="0"/>
              <a:t> configuration</a:t>
            </a:r>
          </a:p>
          <a:p>
            <a:pPr marL="0" indent="0">
              <a:buNone/>
            </a:pPr>
            <a:r>
              <a:rPr lang="en-US" sz="2000" dirty="0" smtClean="0">
                <a:latin typeface="Courier"/>
                <a:cs typeface="Courier"/>
              </a:rPr>
              <a:t>   </a:t>
            </a:r>
            <a:r>
              <a:rPr lang="en-US" sz="1600" dirty="0" err="1" smtClean="0">
                <a:latin typeface="Courier"/>
                <a:cs typeface="Courier"/>
              </a:rPr>
              <a:t>cp</a:t>
            </a:r>
            <a:r>
              <a:rPr lang="en-US" sz="1600" dirty="0" smtClean="0">
                <a:latin typeface="Courier"/>
                <a:cs typeface="Courier"/>
              </a:rPr>
              <a:t> </a:t>
            </a:r>
            <a:r>
              <a:rPr lang="is-IS" sz="1600" dirty="0" smtClean="0">
                <a:latin typeface="Courier"/>
                <a:cs typeface="Courier"/>
              </a:rPr>
              <a:t>sciencify_convert.sh</a:t>
            </a:r>
            <a:r>
              <a:rPr lang="en-US" sz="1600" dirty="0" smtClean="0">
                <a:latin typeface="Courier"/>
                <a:cs typeface="Courier"/>
              </a:rPr>
              <a:t> </a:t>
            </a:r>
            <a:r>
              <a:rPr lang="is-IS" sz="1600" dirty="0" smtClean="0">
                <a:latin typeface="Courier"/>
                <a:cs typeface="Courier"/>
              </a:rPr>
              <a:t>/home/ubuntu/git/polyglot/scripts/sh</a:t>
            </a:r>
          </a:p>
          <a:p>
            <a:pPr marL="0" indent="0">
              <a:buNone/>
            </a:pPr>
            <a:r>
              <a:rPr lang="is-IS" sz="2000" dirty="0">
                <a:latin typeface="Courier"/>
                <a:cs typeface="Courier"/>
              </a:rPr>
              <a:t> </a:t>
            </a:r>
            <a:r>
              <a:rPr lang="is-IS" sz="2000" dirty="0" smtClean="0">
                <a:latin typeface="Courier"/>
                <a:cs typeface="Courier"/>
              </a:rPr>
              <a:t>  </a:t>
            </a:r>
            <a:r>
              <a:rPr lang="is-IS" sz="1800" dirty="0" smtClean="0">
                <a:latin typeface="Courier"/>
                <a:cs typeface="Courier"/>
              </a:rPr>
              <a:t>nano /home/ubuntu/git/polyglot/scripts/sh/.aliases.txt</a:t>
            </a:r>
            <a:endParaRPr lang="en-US" sz="1800" dirty="0" smtClean="0">
              <a:latin typeface="Courier"/>
              <a:cs typeface="Courier"/>
            </a:endParaRPr>
          </a:p>
          <a:p>
            <a:pPr marL="457200" indent="-457200">
              <a:buFont typeface="+mj-lt"/>
              <a:buAutoNum type="arabicPeriod" startAt="3"/>
            </a:pPr>
            <a:r>
              <a:rPr lang="en-US" dirty="0" smtClean="0"/>
              <a:t>Start the </a:t>
            </a:r>
            <a:r>
              <a:rPr lang="en-US" dirty="0" err="1" smtClean="0"/>
              <a:t>SoftwareServer</a:t>
            </a:r>
            <a:endParaRPr lang="en-US" dirty="0" smtClean="0"/>
          </a:p>
          <a:p>
            <a:pPr marL="0" indent="0">
              <a:buNone/>
            </a:pPr>
            <a:r>
              <a:rPr lang="en-US" sz="2000" dirty="0" smtClean="0">
                <a:latin typeface="Courier"/>
                <a:cs typeface="Courier"/>
              </a:rPr>
              <a:t>   cd /home/</a:t>
            </a:r>
            <a:r>
              <a:rPr lang="en-US" sz="2000" dirty="0" err="1" smtClean="0">
                <a:latin typeface="Courier"/>
                <a:cs typeface="Courier"/>
              </a:rPr>
              <a:t>ubuntu</a:t>
            </a:r>
            <a:r>
              <a:rPr lang="en-US" sz="2000" dirty="0" smtClean="0">
                <a:latin typeface="Courier"/>
                <a:cs typeface="Courier"/>
              </a:rPr>
              <a:t>/</a:t>
            </a:r>
            <a:r>
              <a:rPr lang="en-US" sz="2000" dirty="0" err="1" smtClean="0">
                <a:latin typeface="Courier"/>
                <a:cs typeface="Courier"/>
              </a:rPr>
              <a:t>git</a:t>
            </a:r>
            <a:r>
              <a:rPr lang="en-US" sz="2000" dirty="0" smtClean="0">
                <a:latin typeface="Courier"/>
                <a:cs typeface="Courier"/>
              </a:rPr>
              <a:t>/polyglot/</a:t>
            </a:r>
          </a:p>
          <a:p>
            <a:pPr marL="0" indent="0">
              <a:buNone/>
            </a:pPr>
            <a:r>
              <a:rPr lang="en-US" sz="2000" dirty="0" smtClean="0">
                <a:latin typeface="Courier"/>
                <a:cs typeface="Courier"/>
              </a:rPr>
              <a:t>   bin/</a:t>
            </a:r>
            <a:r>
              <a:rPr lang="en-US" sz="2000" dirty="0" err="1" smtClean="0">
                <a:latin typeface="Courier"/>
                <a:cs typeface="Courier"/>
              </a:rPr>
              <a:t>SoftwareServerRestlet.sh</a:t>
            </a:r>
            <a:endParaRPr lang="en-US" sz="2000" dirty="0" smtClean="0">
              <a:latin typeface="Courier"/>
              <a:cs typeface="Courier"/>
            </a:endParaRPr>
          </a:p>
          <a:p>
            <a:pPr marL="457200" indent="-457200">
              <a:buFont typeface="+mj-lt"/>
              <a:buAutoNum type="arabicPeriod" startAt="4"/>
            </a:pPr>
            <a:r>
              <a:rPr lang="en-US" dirty="0" smtClean="0"/>
              <a:t>Test it with the BD CLI</a:t>
            </a:r>
          </a:p>
          <a:p>
            <a:pPr marL="0" indent="0">
              <a:buNone/>
            </a:pPr>
            <a:r>
              <a:rPr lang="en-US" sz="2000" dirty="0" smtClean="0">
                <a:latin typeface="Courier"/>
                <a:cs typeface="Courier"/>
              </a:rPr>
              <a:t>   cd /home/</a:t>
            </a:r>
            <a:r>
              <a:rPr lang="en-US" sz="2000" dirty="0" err="1" smtClean="0">
                <a:latin typeface="Courier"/>
                <a:cs typeface="Courier"/>
              </a:rPr>
              <a:t>ubuntu</a:t>
            </a:r>
            <a:r>
              <a:rPr lang="en-US" sz="2000" dirty="0" smtClean="0">
                <a:latin typeface="Courier"/>
                <a:cs typeface="Courier"/>
              </a:rPr>
              <a:t>/</a:t>
            </a:r>
            <a:r>
              <a:rPr lang="en-US" sz="2000" dirty="0" err="1" smtClean="0">
                <a:latin typeface="Courier"/>
                <a:cs typeface="Courier"/>
              </a:rPr>
              <a:t>git</a:t>
            </a:r>
            <a:r>
              <a:rPr lang="en-US" sz="2000" dirty="0" smtClean="0">
                <a:latin typeface="Courier"/>
                <a:cs typeface="Courier"/>
              </a:rPr>
              <a:t>/</a:t>
            </a:r>
            <a:r>
              <a:rPr lang="en-US" sz="2000" dirty="0" err="1" smtClean="0">
                <a:latin typeface="Courier"/>
                <a:cs typeface="Courier"/>
              </a:rPr>
              <a:t>bdcli</a:t>
            </a:r>
            <a:endParaRPr lang="en-US" sz="2000" dirty="0" smtClean="0">
              <a:latin typeface="Courier"/>
              <a:cs typeface="Courier"/>
            </a:endParaRPr>
          </a:p>
          <a:p>
            <a:pPr marL="0" indent="0">
              <a:buNone/>
            </a:pPr>
            <a:r>
              <a:rPr lang="en-US" sz="2000" dirty="0" smtClean="0">
                <a:latin typeface="Courier"/>
                <a:cs typeface="Courier"/>
              </a:rPr>
              <a:t>   </a:t>
            </a:r>
            <a:r>
              <a:rPr lang="en-US" sz="2000" dirty="0" err="1" smtClean="0">
                <a:latin typeface="Courier"/>
                <a:cs typeface="Courier"/>
              </a:rPr>
              <a:t>bd</a:t>
            </a:r>
            <a:r>
              <a:rPr lang="en-US" sz="2000" dirty="0" smtClean="0">
                <a:latin typeface="Courier"/>
                <a:cs typeface="Courier"/>
              </a:rPr>
              <a:t> –o </a:t>
            </a:r>
            <a:r>
              <a:rPr lang="en-US" sz="2000" dirty="0" err="1" smtClean="0">
                <a:latin typeface="Courier"/>
                <a:cs typeface="Courier"/>
              </a:rPr>
              <a:t>science.txt</a:t>
            </a:r>
            <a:r>
              <a:rPr lang="en-US" sz="2000" dirty="0" smtClean="0">
                <a:latin typeface="Courier"/>
                <a:cs typeface="Courier"/>
              </a:rPr>
              <a:t> examples/sonnet80.txt</a:t>
            </a:r>
          </a:p>
        </p:txBody>
      </p:sp>
      <p:sp>
        <p:nvSpPr>
          <p:cNvPr id="4" name="Rectangle 3"/>
          <p:cNvSpPr/>
          <p:nvPr/>
        </p:nvSpPr>
        <p:spPr>
          <a:xfrm>
            <a:off x="304800" y="1066800"/>
            <a:ext cx="8534400" cy="830997"/>
          </a:xfrm>
          <a:prstGeom prst="rect">
            <a:avLst/>
          </a:prstGeom>
        </p:spPr>
        <p:txBody>
          <a:bodyPr wrap="square">
            <a:spAutoFit/>
          </a:bodyPr>
          <a:lstStyle/>
          <a:p>
            <a:pPr marL="0" indent="0">
              <a:buNone/>
            </a:pPr>
            <a:r>
              <a:rPr lang="en-US" b="1" dirty="0" err="1">
                <a:latin typeface="Courier"/>
                <a:cs typeface="Courier"/>
              </a:rPr>
              <a:t>cp</a:t>
            </a:r>
            <a:r>
              <a:rPr lang="en-US" b="1" dirty="0">
                <a:latin typeface="Courier"/>
                <a:cs typeface="Courier"/>
              </a:rPr>
              <a:t> /home/</a:t>
            </a:r>
            <a:r>
              <a:rPr lang="en-US" b="1" dirty="0" err="1">
                <a:latin typeface="Courier"/>
                <a:cs typeface="Courier"/>
              </a:rPr>
              <a:t>ubuntu</a:t>
            </a:r>
            <a:r>
              <a:rPr lang="en-US" b="1" dirty="0">
                <a:latin typeface="Courier"/>
                <a:cs typeface="Courier"/>
              </a:rPr>
              <a:t>/</a:t>
            </a:r>
            <a:r>
              <a:rPr lang="en-US" b="1" dirty="0" err="1">
                <a:latin typeface="Courier"/>
                <a:cs typeface="Courier"/>
              </a:rPr>
              <a:t>git</a:t>
            </a:r>
            <a:r>
              <a:rPr lang="en-US" b="1" dirty="0">
                <a:latin typeface="Courier"/>
                <a:cs typeface="Courier"/>
              </a:rPr>
              <a:t>/</a:t>
            </a:r>
            <a:r>
              <a:rPr lang="en-US" b="1" dirty="0" smtClean="0">
                <a:latin typeface="Courier"/>
                <a:cs typeface="Courier"/>
              </a:rPr>
              <a:t>converters-template/ </a:t>
            </a:r>
          </a:p>
          <a:p>
            <a:pPr marL="0" indent="0">
              <a:buNone/>
            </a:pPr>
            <a:r>
              <a:rPr lang="en-US" b="1" dirty="0">
                <a:latin typeface="Courier"/>
                <a:cs typeface="Courier"/>
              </a:rPr>
              <a:t> </a:t>
            </a:r>
            <a:r>
              <a:rPr lang="en-US" b="1" dirty="0" err="1" smtClean="0">
                <a:latin typeface="Courier"/>
                <a:cs typeface="Courier"/>
              </a:rPr>
              <a:t>ImageMagick_convert.sh</a:t>
            </a:r>
            <a:r>
              <a:rPr lang="en-US" b="1" dirty="0" smtClean="0">
                <a:latin typeface="Courier"/>
                <a:cs typeface="Courier"/>
              </a:rPr>
              <a:t> </a:t>
            </a:r>
            <a:r>
              <a:rPr lang="en-US" b="1" dirty="0" err="1">
                <a:latin typeface="Courier"/>
                <a:cs typeface="Courier"/>
              </a:rPr>
              <a:t>sciencify_convert.sh</a:t>
            </a:r>
            <a:endParaRPr lang="en-US" b="1" dirty="0">
              <a:latin typeface="Courier"/>
              <a:cs typeface="Courier"/>
            </a:endParaRPr>
          </a:p>
        </p:txBody>
      </p:sp>
    </p:spTree>
    <p:extLst>
      <p:ext uri="{BB962C8B-B14F-4D97-AF65-F5344CB8AC3E}">
        <p14:creationId xmlns:p14="http://schemas.microsoft.com/office/powerpoint/2010/main" val="3917491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Converters</a:t>
            </a:r>
            <a:endParaRPr lang="en-US" dirty="0"/>
          </a:p>
        </p:txBody>
      </p:sp>
      <p:sp>
        <p:nvSpPr>
          <p:cNvPr id="3" name="Content Placeholder 2"/>
          <p:cNvSpPr>
            <a:spLocks noGrp="1"/>
          </p:cNvSpPr>
          <p:nvPr>
            <p:ph idx="1"/>
          </p:nvPr>
        </p:nvSpPr>
        <p:spPr>
          <a:xfrm>
            <a:off x="457200" y="1143000"/>
            <a:ext cx="8229600" cy="4724400"/>
          </a:xfrm>
        </p:spPr>
        <p:txBody>
          <a:bodyPr/>
          <a:lstStyle/>
          <a:p>
            <a:r>
              <a:rPr lang="en-US" dirty="0" smtClean="0"/>
              <a:t>Two repositories provided for this section:</a:t>
            </a:r>
          </a:p>
          <a:p>
            <a:pPr lvl="1"/>
            <a:r>
              <a:rPr lang="en-US" b="1" dirty="0" smtClean="0"/>
              <a:t>converters-template</a:t>
            </a:r>
          </a:p>
          <a:p>
            <a:pPr lvl="2"/>
            <a:r>
              <a:rPr lang="en-US" dirty="0" smtClean="0">
                <a:hlinkClick r:id="rId2"/>
              </a:rPr>
              <a:t>https</a:t>
            </a:r>
            <a:r>
              <a:rPr lang="en-US" dirty="0">
                <a:hlinkClick r:id="rId2"/>
              </a:rPr>
              <a:t>://opensource.ncsa.illinois.edu/bitbucket/projects/BD/repos</a:t>
            </a:r>
            <a:r>
              <a:rPr lang="en-US" dirty="0" smtClean="0">
                <a:hlinkClick r:id="rId2"/>
              </a:rPr>
              <a:t>/converters-</a:t>
            </a:r>
            <a:r>
              <a:rPr lang="en-US" dirty="0">
                <a:hlinkClick r:id="rId2"/>
              </a:rPr>
              <a:t>template</a:t>
            </a:r>
            <a:r>
              <a:rPr lang="en-US" dirty="0" smtClean="0">
                <a:hlinkClick r:id="rId2"/>
              </a:rPr>
              <a:t>/</a:t>
            </a:r>
            <a:r>
              <a:rPr lang="en-US" dirty="0" smtClean="0"/>
              <a:t> </a:t>
            </a:r>
          </a:p>
          <a:p>
            <a:pPr lvl="2"/>
            <a:r>
              <a:rPr lang="en-US" dirty="0" smtClean="0"/>
              <a:t>In your VM:</a:t>
            </a:r>
          </a:p>
          <a:p>
            <a:pPr marL="914400" lvl="2" indent="0">
              <a:buNone/>
            </a:pPr>
            <a:r>
              <a:rPr lang="en-US" dirty="0" smtClean="0">
                <a:latin typeface="Courier"/>
                <a:cs typeface="Courier"/>
              </a:rPr>
              <a:t>  cd /home/</a:t>
            </a:r>
            <a:r>
              <a:rPr lang="en-US" dirty="0" err="1" smtClean="0">
                <a:latin typeface="Courier"/>
                <a:cs typeface="Courier"/>
              </a:rPr>
              <a:t>ubuntu</a:t>
            </a:r>
            <a:r>
              <a:rPr lang="en-US" dirty="0" smtClean="0">
                <a:latin typeface="Courier"/>
                <a:cs typeface="Courier"/>
              </a:rPr>
              <a:t>/</a:t>
            </a:r>
            <a:r>
              <a:rPr lang="en-US" dirty="0" err="1" smtClean="0">
                <a:latin typeface="Courier"/>
                <a:cs typeface="Courier"/>
              </a:rPr>
              <a:t>git</a:t>
            </a:r>
            <a:r>
              <a:rPr lang="en-US" dirty="0">
                <a:latin typeface="Courier"/>
                <a:cs typeface="Courier"/>
              </a:rPr>
              <a:t>/converters-template</a:t>
            </a:r>
            <a:endParaRPr lang="en-US" dirty="0" smtClean="0"/>
          </a:p>
          <a:p>
            <a:pPr lvl="2"/>
            <a:r>
              <a:rPr lang="en-US" dirty="0" smtClean="0"/>
              <a:t>Sample wrapper script, etc..</a:t>
            </a:r>
          </a:p>
          <a:p>
            <a:pPr lvl="2"/>
            <a:r>
              <a:rPr lang="en-US" dirty="0" smtClean="0"/>
              <a:t>Use to follow along in first part of presentation</a:t>
            </a:r>
          </a:p>
          <a:p>
            <a:pPr marL="914400" lvl="2" indent="0">
              <a:buNone/>
            </a:pPr>
            <a:endParaRPr lang="en-US" dirty="0" smtClean="0"/>
          </a:p>
          <a:p>
            <a:pPr lvl="1"/>
            <a:r>
              <a:rPr lang="en-US" b="1" dirty="0" err="1" smtClean="0"/>
              <a:t>bd</a:t>
            </a:r>
            <a:r>
              <a:rPr lang="en-US" b="1" dirty="0" smtClean="0"/>
              <a:t>-tutorial-problems/07-AddingConverters</a:t>
            </a:r>
          </a:p>
          <a:p>
            <a:pPr lvl="2"/>
            <a:r>
              <a:rPr lang="en-US" dirty="0" smtClean="0"/>
              <a:t>In your VM:</a:t>
            </a:r>
          </a:p>
          <a:p>
            <a:pPr marL="914400" lvl="2" indent="0">
              <a:buNone/>
            </a:pPr>
            <a:r>
              <a:rPr lang="en-US" sz="1500" dirty="0" smtClean="0">
                <a:latin typeface="Courier"/>
                <a:cs typeface="Courier"/>
              </a:rPr>
              <a:t>  cd /home/</a:t>
            </a:r>
            <a:r>
              <a:rPr lang="en-US" sz="1500" dirty="0" err="1" smtClean="0">
                <a:latin typeface="Courier"/>
                <a:cs typeface="Courier"/>
              </a:rPr>
              <a:t>ubuntu</a:t>
            </a:r>
            <a:r>
              <a:rPr lang="en-US" sz="1500" dirty="0" smtClean="0">
                <a:latin typeface="Courier"/>
                <a:cs typeface="Courier"/>
              </a:rPr>
              <a:t>/</a:t>
            </a:r>
            <a:r>
              <a:rPr lang="en-US" sz="1500" dirty="0" err="1" smtClean="0">
                <a:latin typeface="Courier"/>
                <a:cs typeface="Courier"/>
              </a:rPr>
              <a:t>git</a:t>
            </a:r>
            <a:r>
              <a:rPr lang="en-US" sz="1500" dirty="0" smtClean="0">
                <a:latin typeface="Courier"/>
                <a:cs typeface="Courier"/>
              </a:rPr>
              <a:t>/</a:t>
            </a:r>
            <a:r>
              <a:rPr lang="en-US" sz="1500" dirty="0" err="1" smtClean="0">
                <a:latin typeface="Courier"/>
                <a:cs typeface="Courier"/>
              </a:rPr>
              <a:t>bd</a:t>
            </a:r>
            <a:r>
              <a:rPr lang="en-US" sz="1500" dirty="0" smtClean="0">
                <a:latin typeface="Courier"/>
                <a:cs typeface="Courier"/>
              </a:rPr>
              <a:t>-tutorial-problems/07-AddingConverters</a:t>
            </a:r>
            <a:endParaRPr lang="en-US" sz="1500" dirty="0" smtClean="0"/>
          </a:p>
          <a:p>
            <a:pPr lvl="2"/>
            <a:r>
              <a:rPr lang="en-US" dirty="0" smtClean="0"/>
              <a:t>Used for hands on exercise</a:t>
            </a:r>
          </a:p>
        </p:txBody>
      </p:sp>
    </p:spTree>
    <p:extLst>
      <p:ext uri="{BB962C8B-B14F-4D97-AF65-F5344CB8AC3E}">
        <p14:creationId xmlns:p14="http://schemas.microsoft.com/office/powerpoint/2010/main" val="10649378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Converters</a:t>
            </a:r>
            <a:endParaRPr lang="en-US" dirty="0"/>
          </a:p>
        </p:txBody>
      </p:sp>
      <p:sp>
        <p:nvSpPr>
          <p:cNvPr id="3" name="Content Placeholder 2"/>
          <p:cNvSpPr>
            <a:spLocks noGrp="1"/>
          </p:cNvSpPr>
          <p:nvPr>
            <p:ph idx="1"/>
          </p:nvPr>
        </p:nvSpPr>
        <p:spPr/>
        <p:txBody>
          <a:bodyPr/>
          <a:lstStyle/>
          <a:p>
            <a:r>
              <a:rPr lang="en-US" dirty="0" smtClean="0"/>
              <a:t>For testing you will need a number of services running:</a:t>
            </a:r>
          </a:p>
          <a:p>
            <a:pPr lvl="1"/>
            <a:r>
              <a:rPr lang="en-US" dirty="0" smtClean="0"/>
              <a:t>Fence</a:t>
            </a:r>
          </a:p>
          <a:p>
            <a:pPr lvl="1"/>
            <a:r>
              <a:rPr lang="en-US" dirty="0" smtClean="0"/>
              <a:t>Polyglot</a:t>
            </a:r>
          </a:p>
          <a:p>
            <a:pPr lvl="1"/>
            <a:r>
              <a:rPr lang="en-US" dirty="0" err="1" smtClean="0"/>
              <a:t>RabbitMQ</a:t>
            </a:r>
            <a:endParaRPr lang="en-US" dirty="0" smtClean="0"/>
          </a:p>
          <a:p>
            <a:pPr lvl="1"/>
            <a:r>
              <a:rPr lang="en-US" dirty="0" err="1" smtClean="0"/>
              <a:t>MongoDB</a:t>
            </a:r>
            <a:endParaRPr lang="en-US" dirty="0" smtClean="0"/>
          </a:p>
        </p:txBody>
      </p:sp>
    </p:spTree>
    <p:extLst>
      <p:ext uri="{BB962C8B-B14F-4D97-AF65-F5344CB8AC3E}">
        <p14:creationId xmlns:p14="http://schemas.microsoft.com/office/powerpoint/2010/main" val="4957481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Brown Dog Architecture</a:t>
            </a:r>
            <a:endParaRPr lang="en-US" dirty="0"/>
          </a:p>
        </p:txBody>
      </p:sp>
      <p:grpSp>
        <p:nvGrpSpPr>
          <p:cNvPr id="26" name="Group 25"/>
          <p:cNvGrpSpPr/>
          <p:nvPr/>
        </p:nvGrpSpPr>
        <p:grpSpPr>
          <a:xfrm>
            <a:off x="533400" y="1143000"/>
            <a:ext cx="8172162" cy="4985336"/>
            <a:chOff x="533400" y="951789"/>
            <a:chExt cx="8172162" cy="4985336"/>
          </a:xfrm>
        </p:grpSpPr>
        <p:grpSp>
          <p:nvGrpSpPr>
            <p:cNvPr id="18" name="Group 17"/>
            <p:cNvGrpSpPr/>
            <p:nvPr/>
          </p:nvGrpSpPr>
          <p:grpSpPr>
            <a:xfrm>
              <a:off x="887701" y="951789"/>
              <a:ext cx="7341899" cy="760466"/>
              <a:chOff x="836903" y="1168578"/>
              <a:chExt cx="7341899" cy="760466"/>
            </a:xfrm>
          </p:grpSpPr>
          <p:sp useBgFill="1">
            <p:nvSpPr>
              <p:cNvPr id="63" name="Rounded Rectangle 62"/>
              <p:cNvSpPr/>
              <p:nvPr/>
            </p:nvSpPr>
            <p:spPr>
              <a:xfrm>
                <a:off x="836903" y="1168578"/>
                <a:ext cx="7341899" cy="760466"/>
              </a:xfrm>
              <a:prstGeom prst="roundRect">
                <a:avLst/>
              </a:prstGeom>
              <a:ln>
                <a:solidFill>
                  <a:schemeClr val="bg2">
                    <a:lumMod val="2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63"/>
              <p:cNvSpPr/>
              <p:nvPr/>
            </p:nvSpPr>
            <p:spPr>
              <a:xfrm>
                <a:off x="2040282" y="1283589"/>
                <a:ext cx="1718368" cy="533399"/>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Web Browser (</a:t>
                </a:r>
                <a:r>
                  <a:rPr lang="en-US" sz="1400" b="1" dirty="0" err="1" smtClean="0">
                    <a:solidFill>
                      <a:srgbClr val="000000"/>
                    </a:solidFill>
                    <a:latin typeface="Arial"/>
                  </a:rPr>
                  <a:t>BDFiddle</a:t>
                </a:r>
                <a:r>
                  <a:rPr lang="en-US" sz="1400" b="1" dirty="0" smtClean="0">
                    <a:solidFill>
                      <a:srgbClr val="000000"/>
                    </a:solidFill>
                    <a:latin typeface="Arial"/>
                  </a:rPr>
                  <a:t>)</a:t>
                </a:r>
                <a:endParaRPr lang="en-US" sz="1400" b="1" dirty="0">
                  <a:solidFill>
                    <a:srgbClr val="000000"/>
                  </a:solidFill>
                  <a:latin typeface="Arial"/>
                </a:endParaRPr>
              </a:p>
            </p:txBody>
          </p:sp>
          <p:sp>
            <p:nvSpPr>
              <p:cNvPr id="65" name="Rectangle 64"/>
              <p:cNvSpPr/>
              <p:nvPr/>
            </p:nvSpPr>
            <p:spPr>
              <a:xfrm>
                <a:off x="5054602" y="1283589"/>
                <a:ext cx="1974441" cy="527912"/>
              </a:xfrm>
              <a:prstGeom prst="rect">
                <a:avLst/>
              </a:prstGeom>
              <a:solidFill>
                <a:srgbClr val="660066">
                  <a:alpha val="58000"/>
                </a:srgbClr>
              </a:solidFill>
              <a:ln>
                <a:solidFill>
                  <a:srgbClr val="660066">
                    <a:alpha val="5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Clients </a:t>
                </a:r>
              </a:p>
              <a:p>
                <a:pPr algn="ctr"/>
                <a:r>
                  <a:rPr lang="en-US" sz="1400" b="1" dirty="0" smtClean="0">
                    <a:solidFill>
                      <a:srgbClr val="000000"/>
                    </a:solidFill>
                    <a:latin typeface="Arial"/>
                  </a:rPr>
                  <a:t>(e.g. </a:t>
                </a:r>
                <a:r>
                  <a:rPr lang="en-US" sz="1400" b="1" dirty="0" err="1" smtClean="0">
                    <a:solidFill>
                      <a:srgbClr val="000000"/>
                    </a:solidFill>
                    <a:latin typeface="Arial"/>
                  </a:rPr>
                  <a:t>bdcli</a:t>
                </a:r>
                <a:r>
                  <a:rPr lang="en-US" sz="1400" b="1" dirty="0" smtClean="0">
                    <a:solidFill>
                      <a:srgbClr val="000000"/>
                    </a:solidFill>
                    <a:latin typeface="Arial"/>
                  </a:rPr>
                  <a:t>)</a:t>
                </a:r>
                <a:endParaRPr lang="en-US" sz="1400" b="1" dirty="0">
                  <a:solidFill>
                    <a:srgbClr val="000000"/>
                  </a:solidFill>
                  <a:latin typeface="Arial"/>
                </a:endParaRPr>
              </a:p>
            </p:txBody>
          </p:sp>
        </p:grpSp>
        <p:sp useBgFill="1">
          <p:nvSpPr>
            <p:cNvPr id="78" name="Rounded Rectangle 77"/>
            <p:cNvSpPr/>
            <p:nvPr/>
          </p:nvSpPr>
          <p:spPr>
            <a:xfrm>
              <a:off x="533400" y="2717758"/>
              <a:ext cx="3851836" cy="3185469"/>
            </a:xfrm>
            <a:prstGeom prst="roundRect">
              <a:avLst>
                <a:gd name="adj" fmla="val 7672"/>
              </a:avLst>
            </a:prstGeom>
            <a:ln>
              <a:solidFill>
                <a:srgbClr val="008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Rectangle 81"/>
            <p:cNvSpPr/>
            <p:nvPr/>
          </p:nvSpPr>
          <p:spPr>
            <a:xfrm>
              <a:off x="3234821" y="4631389"/>
              <a:ext cx="1006453" cy="663800"/>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Arial"/>
                </a:rPr>
                <a:t>Converter (Software Server)</a:t>
              </a:r>
            </a:p>
          </p:txBody>
        </p:sp>
        <p:sp>
          <p:nvSpPr>
            <p:cNvPr id="85" name="Rectangle 84"/>
            <p:cNvSpPr/>
            <p:nvPr/>
          </p:nvSpPr>
          <p:spPr>
            <a:xfrm>
              <a:off x="1031851" y="3161230"/>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Polyglot</a:t>
              </a:r>
              <a:endParaRPr lang="en-US" sz="1400" b="1" dirty="0">
                <a:solidFill>
                  <a:srgbClr val="000000"/>
                </a:solidFill>
                <a:latin typeface="Arial"/>
              </a:endParaRPr>
            </a:p>
          </p:txBody>
        </p:sp>
        <p:sp>
          <p:nvSpPr>
            <p:cNvPr id="86" name="Rectangle 85"/>
            <p:cNvSpPr/>
            <p:nvPr/>
          </p:nvSpPr>
          <p:spPr>
            <a:xfrm>
              <a:off x="2453495" y="3152784"/>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Polyglot</a:t>
              </a:r>
              <a:endParaRPr lang="en-US" sz="1400" b="1" dirty="0">
                <a:solidFill>
                  <a:srgbClr val="000000"/>
                </a:solidFill>
                <a:latin typeface="Arial"/>
              </a:endParaRPr>
            </a:p>
          </p:txBody>
        </p:sp>
        <p:sp>
          <p:nvSpPr>
            <p:cNvPr id="87" name="Rectangle 86"/>
            <p:cNvSpPr/>
            <p:nvPr/>
          </p:nvSpPr>
          <p:spPr>
            <a:xfrm>
              <a:off x="685801" y="2717760"/>
              <a:ext cx="3505200" cy="21522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NGINX (Load balancer)</a:t>
              </a:r>
              <a:endParaRPr lang="en-US" sz="1400" b="1" dirty="0">
                <a:solidFill>
                  <a:srgbClr val="000000"/>
                </a:solidFill>
                <a:latin typeface="Arial"/>
              </a:endParaRPr>
            </a:p>
          </p:txBody>
        </p:sp>
        <p:grpSp>
          <p:nvGrpSpPr>
            <p:cNvPr id="90" name="Group 89"/>
            <p:cNvGrpSpPr/>
            <p:nvPr/>
          </p:nvGrpSpPr>
          <p:grpSpPr>
            <a:xfrm>
              <a:off x="585430" y="4322195"/>
              <a:ext cx="1043768" cy="1118696"/>
              <a:chOff x="7498759" y="3411851"/>
              <a:chExt cx="1014038" cy="1019284"/>
            </a:xfrm>
          </p:grpSpPr>
          <p:sp>
            <p:nvSpPr>
              <p:cNvPr id="110" name="Can 109"/>
              <p:cNvSpPr/>
              <p:nvPr/>
            </p:nvSpPr>
            <p:spPr>
              <a:xfrm>
                <a:off x="7498759" y="3411851"/>
                <a:ext cx="916527" cy="930536"/>
              </a:xfrm>
              <a:prstGeom prst="can">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rial"/>
                </a:endParaRPr>
              </a:p>
            </p:txBody>
          </p:sp>
          <p:sp>
            <p:nvSpPr>
              <p:cNvPr id="111" name="Can 110"/>
              <p:cNvSpPr/>
              <p:nvPr/>
            </p:nvSpPr>
            <p:spPr>
              <a:xfrm>
                <a:off x="7596270" y="3500599"/>
                <a:ext cx="916527" cy="930536"/>
              </a:xfrm>
              <a:prstGeom prst="can">
                <a:avLst/>
              </a:prstGeom>
              <a:solidFill>
                <a:srgbClr val="008000"/>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rgbClr val="000000"/>
                    </a:solidFill>
                    <a:latin typeface="Arial"/>
                  </a:rPr>
                  <a:t>MongoDB</a:t>
                </a:r>
                <a:endParaRPr lang="en-US" sz="1200" b="1" dirty="0">
                  <a:solidFill>
                    <a:srgbClr val="000000"/>
                  </a:solidFill>
                  <a:latin typeface="Arial"/>
                </a:endParaRPr>
              </a:p>
            </p:txBody>
          </p:sp>
        </p:grpSp>
        <p:sp>
          <p:nvSpPr>
            <p:cNvPr id="92" name="Rectangle 91"/>
            <p:cNvSpPr/>
            <p:nvPr/>
          </p:nvSpPr>
          <p:spPr>
            <a:xfrm>
              <a:off x="1954264" y="4632390"/>
              <a:ext cx="1017535" cy="66279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latin typeface="Arial"/>
                </a:rPr>
                <a:t>Converter (Software Server)</a:t>
              </a:r>
              <a:endParaRPr lang="en-US" sz="1200" b="1" dirty="0">
                <a:solidFill>
                  <a:srgbClr val="000000"/>
                </a:solidFill>
                <a:latin typeface="Arial"/>
              </a:endParaRPr>
            </a:p>
          </p:txBody>
        </p:sp>
        <p:cxnSp>
          <p:nvCxnSpPr>
            <p:cNvPr id="103" name="Straight Arrow Connector 102"/>
            <p:cNvCxnSpPr/>
            <p:nvPr/>
          </p:nvCxnSpPr>
          <p:spPr>
            <a:xfrm>
              <a:off x="3727723" y="4356484"/>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245349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86" idx="2"/>
            </p:cNvCxnSpPr>
            <p:nvPr/>
          </p:nvCxnSpPr>
          <p:spPr>
            <a:xfrm>
              <a:off x="3046110" y="3728309"/>
              <a:ext cx="0" cy="37949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2074581" y="3747917"/>
              <a:ext cx="0" cy="3402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2" idx="1"/>
            </p:cNvCxnSpPr>
            <p:nvPr/>
          </p:nvCxnSpPr>
          <p:spPr>
            <a:xfrm flipH="1" flipV="1">
              <a:off x="1733176" y="4963495"/>
              <a:ext cx="221088" cy="2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1748118" y="3771191"/>
              <a:ext cx="4483" cy="11923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1221332" y="3747917"/>
              <a:ext cx="11862" cy="60630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523061" y="1696949"/>
              <a:ext cx="1439339" cy="307777"/>
            </a:xfrm>
            <a:prstGeom prst="rect">
              <a:avLst/>
            </a:prstGeom>
            <a:noFill/>
          </p:spPr>
          <p:txBody>
            <a:bodyPr wrap="square" rtlCol="0">
              <a:spAutoFit/>
            </a:bodyPr>
            <a:lstStyle/>
            <a:p>
              <a:r>
                <a:rPr lang="en-US" sz="1400" b="1" dirty="0" smtClean="0">
                  <a:solidFill>
                    <a:srgbClr val="4E5782"/>
                  </a:solidFill>
                </a:rPr>
                <a:t>HTTP/HTTPS</a:t>
              </a:r>
              <a:endParaRPr lang="en-US" sz="1400" b="1" dirty="0">
                <a:solidFill>
                  <a:srgbClr val="4E5782"/>
                </a:solidFill>
              </a:endParaRPr>
            </a:p>
          </p:txBody>
        </p:sp>
        <p:sp>
          <p:nvSpPr>
            <p:cNvPr id="71" name="TextBox 70"/>
            <p:cNvSpPr txBox="1"/>
            <p:nvPr/>
          </p:nvSpPr>
          <p:spPr>
            <a:xfrm>
              <a:off x="727625" y="5469333"/>
              <a:ext cx="2396576" cy="461665"/>
            </a:xfrm>
            <a:prstGeom prst="rect">
              <a:avLst/>
            </a:prstGeom>
            <a:noFill/>
          </p:spPr>
          <p:txBody>
            <a:bodyPr wrap="square" rtlCol="0">
              <a:spAutoFit/>
            </a:bodyPr>
            <a:lstStyle/>
            <a:p>
              <a:r>
                <a:rPr lang="en-US" b="1" dirty="0" smtClean="0">
                  <a:solidFill>
                    <a:srgbClr val="4E5782"/>
                  </a:solidFill>
                </a:rPr>
                <a:t>Conversions</a:t>
              </a:r>
              <a:endParaRPr lang="en-US" b="1" dirty="0">
                <a:solidFill>
                  <a:srgbClr val="4E5782"/>
                </a:solidFill>
              </a:endParaRPr>
            </a:p>
          </p:txBody>
        </p:sp>
        <p:sp>
          <p:nvSpPr>
            <p:cNvPr id="74" name="TextBox 73"/>
            <p:cNvSpPr txBox="1"/>
            <p:nvPr/>
          </p:nvSpPr>
          <p:spPr>
            <a:xfrm>
              <a:off x="2182058" y="3249051"/>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sp>
          <p:nvSpPr>
            <p:cNvPr id="75" name="TextBox 74"/>
            <p:cNvSpPr txBox="1"/>
            <p:nvPr/>
          </p:nvSpPr>
          <p:spPr>
            <a:xfrm>
              <a:off x="2950160" y="4789061"/>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grpSp>
          <p:nvGrpSpPr>
            <p:cNvPr id="130" name="Group 129"/>
            <p:cNvGrpSpPr/>
            <p:nvPr/>
          </p:nvGrpSpPr>
          <p:grpSpPr>
            <a:xfrm>
              <a:off x="4483080" y="2717758"/>
              <a:ext cx="4222482" cy="3219367"/>
              <a:chOff x="4330680" y="2717758"/>
              <a:chExt cx="4222482" cy="3219367"/>
            </a:xfrm>
          </p:grpSpPr>
          <p:sp useBgFill="1">
            <p:nvSpPr>
              <p:cNvPr id="77" name="Rounded Rectangle 76"/>
              <p:cNvSpPr/>
              <p:nvPr/>
            </p:nvSpPr>
            <p:spPr>
              <a:xfrm>
                <a:off x="4330680" y="2717758"/>
                <a:ext cx="4222482" cy="3185469"/>
              </a:xfrm>
              <a:prstGeom prst="roundRect">
                <a:avLst>
                  <a:gd name="adj" fmla="val 6392"/>
                </a:avLst>
              </a:prstGeom>
              <a:ln>
                <a:solidFill>
                  <a:schemeClr val="accent1">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0" name="Rectangle 79"/>
              <p:cNvSpPr/>
              <p:nvPr/>
            </p:nvSpPr>
            <p:spPr>
              <a:xfrm>
                <a:off x="4473295" y="4631389"/>
                <a:ext cx="1090919" cy="644040"/>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Extractor</a:t>
                </a:r>
              </a:p>
            </p:txBody>
          </p:sp>
          <p:sp>
            <p:nvSpPr>
              <p:cNvPr id="81" name="Rectangle 80"/>
              <p:cNvSpPr/>
              <p:nvPr/>
            </p:nvSpPr>
            <p:spPr>
              <a:xfrm>
                <a:off x="5766354" y="4631389"/>
                <a:ext cx="1214784" cy="626211"/>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Extractor</a:t>
                </a:r>
              </a:p>
            </p:txBody>
          </p:sp>
          <p:sp>
            <p:nvSpPr>
              <p:cNvPr id="83" name="Rectangle 82"/>
              <p:cNvSpPr/>
              <p:nvPr/>
            </p:nvSpPr>
            <p:spPr>
              <a:xfrm>
                <a:off x="4495800" y="3124200"/>
                <a:ext cx="1143094" cy="604109"/>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solidFill>
                      <a:srgbClr val="DDDDDD">
                        <a:lumMod val="10000"/>
                      </a:srgbClr>
                    </a:solidFill>
                    <a:latin typeface="Arial"/>
                  </a:rPr>
                  <a:t>Clowder</a:t>
                </a:r>
                <a:endParaRPr lang="en-US" sz="1400" b="1" dirty="0" smtClean="0">
                  <a:solidFill>
                    <a:srgbClr val="DDDDDD">
                      <a:lumMod val="10000"/>
                    </a:srgbClr>
                  </a:solidFill>
                  <a:latin typeface="Arial"/>
                </a:endParaRPr>
              </a:p>
            </p:txBody>
          </p:sp>
          <p:sp>
            <p:nvSpPr>
              <p:cNvPr id="84" name="Rectangle 83"/>
              <p:cNvSpPr/>
              <p:nvPr/>
            </p:nvSpPr>
            <p:spPr>
              <a:xfrm>
                <a:off x="5791200" y="3124200"/>
                <a:ext cx="1110839" cy="579246"/>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solidFill>
                      <a:srgbClr val="000000"/>
                    </a:solidFill>
                    <a:latin typeface="Arial"/>
                  </a:rPr>
                  <a:t>Clowder</a:t>
                </a:r>
                <a:endParaRPr lang="en-US" sz="1400" b="1" dirty="0" smtClean="0">
                  <a:solidFill>
                    <a:srgbClr val="000000"/>
                  </a:solidFill>
                  <a:latin typeface="Arial"/>
                </a:endParaRPr>
              </a:p>
            </p:txBody>
          </p:sp>
          <p:sp>
            <p:nvSpPr>
              <p:cNvPr id="88" name="Rectangle 87"/>
              <p:cNvSpPr/>
              <p:nvPr/>
            </p:nvSpPr>
            <p:spPr>
              <a:xfrm>
                <a:off x="4473295" y="2723502"/>
                <a:ext cx="3984905" cy="209488"/>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NGINX (Load balancer)</a:t>
                </a:r>
                <a:endParaRPr lang="en-US" sz="1400" b="1" dirty="0">
                  <a:solidFill>
                    <a:srgbClr val="000000"/>
                  </a:solidFill>
                  <a:latin typeface="Arial"/>
                </a:endParaRPr>
              </a:p>
            </p:txBody>
          </p:sp>
          <p:grpSp>
            <p:nvGrpSpPr>
              <p:cNvPr id="89" name="Group 88"/>
              <p:cNvGrpSpPr/>
              <p:nvPr/>
            </p:nvGrpSpPr>
            <p:grpSpPr>
              <a:xfrm>
                <a:off x="7239005" y="4267201"/>
                <a:ext cx="1219201" cy="1142999"/>
                <a:chOff x="7362603" y="3455026"/>
                <a:chExt cx="1168442" cy="1172152"/>
              </a:xfrm>
            </p:grpSpPr>
            <p:sp>
              <p:nvSpPr>
                <p:cNvPr id="112" name="Can 111"/>
                <p:cNvSpPr/>
                <p:nvPr/>
              </p:nvSpPr>
              <p:spPr>
                <a:xfrm>
                  <a:off x="7362603" y="3455026"/>
                  <a:ext cx="1032283" cy="88736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rial"/>
                  </a:endParaRPr>
                </a:p>
              </p:txBody>
            </p:sp>
            <p:sp>
              <p:nvSpPr>
                <p:cNvPr id="113" name="Can 112"/>
                <p:cNvSpPr/>
                <p:nvPr/>
              </p:nvSpPr>
              <p:spPr>
                <a:xfrm>
                  <a:off x="7508655" y="3689457"/>
                  <a:ext cx="1022390" cy="93772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rgbClr val="000000"/>
                      </a:solidFill>
                      <a:latin typeface="Arial"/>
                    </a:rPr>
                    <a:t>MongoDB</a:t>
                  </a:r>
                  <a:r>
                    <a:rPr lang="en-US" sz="1200" b="1" dirty="0" smtClean="0">
                      <a:solidFill>
                        <a:srgbClr val="000000"/>
                      </a:solidFill>
                      <a:latin typeface="Arial"/>
                    </a:rPr>
                    <a:t> (Data, Metadata)</a:t>
                  </a:r>
                  <a:endParaRPr lang="en-US" sz="1200" b="1" dirty="0">
                    <a:solidFill>
                      <a:srgbClr val="000000"/>
                    </a:solidFill>
                    <a:latin typeface="Arial"/>
                  </a:endParaRPr>
                </a:p>
              </p:txBody>
            </p:sp>
          </p:grpSp>
          <p:cxnSp>
            <p:nvCxnSpPr>
              <p:cNvPr id="93" name="Straight Arrow Connector 92"/>
              <p:cNvCxnSpPr>
                <a:endCxn id="81" idx="0"/>
              </p:cNvCxnSpPr>
              <p:nvPr/>
            </p:nvCxnSpPr>
            <p:spPr>
              <a:xfrm>
                <a:off x="637374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81" idx="3"/>
                <a:endCxn id="81" idx="3"/>
              </p:cNvCxnSpPr>
              <p:nvPr/>
            </p:nvCxnSpPr>
            <p:spPr>
              <a:xfrm>
                <a:off x="6981137" y="4944494"/>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4" idx="2"/>
              </p:cNvCxnSpPr>
              <p:nvPr/>
            </p:nvCxnSpPr>
            <p:spPr>
              <a:xfrm>
                <a:off x="6346619" y="3703446"/>
                <a:ext cx="6479" cy="41148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1" idx="3"/>
              </p:cNvCxnSpPr>
              <p:nvPr/>
            </p:nvCxnSpPr>
            <p:spPr>
              <a:xfrm>
                <a:off x="6981137" y="4944494"/>
                <a:ext cx="181343"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7162480" y="3610811"/>
                <a:ext cx="0" cy="133368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6929164" y="3610810"/>
                <a:ext cx="23331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934200" y="3352800"/>
                <a:ext cx="838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112" idx="1"/>
              </p:cNvCxnSpPr>
              <p:nvPr/>
            </p:nvCxnSpPr>
            <p:spPr>
              <a:xfrm>
                <a:off x="7772399" y="3352800"/>
                <a:ext cx="5166" cy="91440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5048550" y="3747917"/>
                <a:ext cx="6479" cy="359882"/>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endCxn id="80" idx="0"/>
              </p:cNvCxnSpPr>
              <p:nvPr/>
            </p:nvCxnSpPr>
            <p:spPr>
              <a:xfrm>
                <a:off x="501875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473295" y="5475460"/>
                <a:ext cx="2003705" cy="461665"/>
              </a:xfrm>
              <a:prstGeom prst="rect">
                <a:avLst/>
              </a:prstGeom>
              <a:noFill/>
            </p:spPr>
            <p:txBody>
              <a:bodyPr wrap="square" rtlCol="0">
                <a:spAutoFit/>
              </a:bodyPr>
              <a:lstStyle/>
              <a:p>
                <a:r>
                  <a:rPr lang="en-US" b="1" dirty="0" smtClean="0">
                    <a:solidFill>
                      <a:srgbClr val="4E5782"/>
                    </a:solidFill>
                  </a:rPr>
                  <a:t>Extraction</a:t>
                </a:r>
                <a:r>
                  <a:rPr lang="en-US" b="1" dirty="0">
                    <a:solidFill>
                      <a:srgbClr val="4E5782"/>
                    </a:solidFill>
                  </a:rPr>
                  <a:t>s</a:t>
                </a:r>
              </a:p>
            </p:txBody>
          </p:sp>
          <p:sp>
            <p:nvSpPr>
              <p:cNvPr id="73" name="TextBox 72"/>
              <p:cNvSpPr txBox="1"/>
              <p:nvPr/>
            </p:nvSpPr>
            <p:spPr>
              <a:xfrm>
                <a:off x="5562600" y="3276600"/>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sp>
            <p:nvSpPr>
              <p:cNvPr id="76" name="TextBox 75"/>
              <p:cNvSpPr txBox="1"/>
              <p:nvPr/>
            </p:nvSpPr>
            <p:spPr>
              <a:xfrm>
                <a:off x="5514523" y="4787023"/>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grpSp>
        <p:sp>
          <p:nvSpPr>
            <p:cNvPr id="79" name="Can 78"/>
            <p:cNvSpPr/>
            <p:nvPr/>
          </p:nvSpPr>
          <p:spPr>
            <a:xfrm rot="16200000">
              <a:off x="4356715" y="1629375"/>
              <a:ext cx="246424" cy="5203274"/>
            </a:xfrm>
            <a:prstGeom prst="can">
              <a:avLst/>
            </a:prstGeom>
            <a:solidFill>
              <a:srgbClr val="FF6600"/>
            </a:solidFill>
            <a:ln>
              <a:solidFill>
                <a:srgbClr val="FF6600"/>
              </a:solidFill>
            </a:ln>
          </p:spPr>
          <p:style>
            <a:lnRef idx="2">
              <a:schemeClr val="accent6">
                <a:shade val="50000"/>
              </a:schemeClr>
            </a:lnRef>
            <a:fillRef idx="1">
              <a:schemeClr val="accent6"/>
            </a:fillRef>
            <a:effectRef idx="0">
              <a:schemeClr val="accent6"/>
            </a:effectRef>
            <a:fontRef idx="minor">
              <a:schemeClr val="lt1"/>
            </a:fontRef>
          </p:style>
          <p:txBody>
            <a:bodyPr vert="vert" anchor="ctr"/>
            <a:lstStyle/>
            <a:p>
              <a:pPr algn="ctr">
                <a:defRPr/>
              </a:pPr>
              <a:r>
                <a:rPr lang="en-US" sz="1400" b="1" dirty="0" err="1" smtClean="0">
                  <a:solidFill>
                    <a:srgbClr val="000000"/>
                  </a:solidFill>
                  <a:latin typeface="Arial"/>
                </a:rPr>
                <a:t>RabbitMQ</a:t>
              </a:r>
              <a:r>
                <a:rPr lang="en-US" sz="1400" b="1" dirty="0" smtClean="0">
                  <a:solidFill>
                    <a:srgbClr val="000000"/>
                  </a:solidFill>
                  <a:latin typeface="Arial"/>
                </a:rPr>
                <a:t> (Event Bus)</a:t>
              </a:r>
              <a:endParaRPr lang="en-US" sz="1400" b="1" i="1" dirty="0">
                <a:solidFill>
                  <a:srgbClr val="000000"/>
                </a:solidFill>
                <a:latin typeface="Arial"/>
              </a:endParaRPr>
            </a:p>
          </p:txBody>
        </p:sp>
        <p:sp>
          <p:nvSpPr>
            <p:cNvPr id="5" name="Rectangle 4"/>
            <p:cNvSpPr/>
            <p:nvPr/>
          </p:nvSpPr>
          <p:spPr>
            <a:xfrm>
              <a:off x="939150" y="1979805"/>
              <a:ext cx="7290450" cy="497271"/>
            </a:xfrm>
            <a:prstGeom prst="rect">
              <a:avLst/>
            </a:prstGeom>
            <a:solidFill>
              <a:srgbClr val="996633"/>
            </a:solidFill>
            <a:ln>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DDDDDD">
                      <a:lumMod val="10000"/>
                    </a:srgbClr>
                  </a:solidFill>
                  <a:latin typeface="Arial"/>
                </a:rPr>
                <a:t>Fence (API Gateway)</a:t>
              </a:r>
              <a:endParaRPr lang="en-US" sz="1600" b="1" dirty="0">
                <a:solidFill>
                  <a:srgbClr val="DDDDDD">
                    <a:lumMod val="10000"/>
                  </a:srgbClr>
                </a:solidFill>
                <a:latin typeface="Arial"/>
              </a:endParaRPr>
            </a:p>
          </p:txBody>
        </p:sp>
        <p:cxnSp>
          <p:nvCxnSpPr>
            <p:cNvPr id="61" name="Straight Arrow Connector 60"/>
            <p:cNvCxnSpPr/>
            <p:nvPr/>
          </p:nvCxnSpPr>
          <p:spPr>
            <a:xfrm flipV="1">
              <a:off x="2545164" y="1712255"/>
              <a:ext cx="0" cy="24493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6004924" y="1712255"/>
              <a:ext cx="0" cy="27146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5999662" y="1696949"/>
              <a:ext cx="1439339" cy="307777"/>
            </a:xfrm>
            <a:prstGeom prst="rect">
              <a:avLst/>
            </a:prstGeom>
            <a:noFill/>
          </p:spPr>
          <p:txBody>
            <a:bodyPr wrap="square" rtlCol="0">
              <a:spAutoFit/>
            </a:bodyPr>
            <a:lstStyle/>
            <a:p>
              <a:r>
                <a:rPr lang="en-US" sz="1400" b="1" dirty="0" smtClean="0">
                  <a:solidFill>
                    <a:srgbClr val="4E5782"/>
                  </a:solidFill>
                </a:rPr>
                <a:t>HTTP/HTTPS</a:t>
              </a:r>
              <a:endParaRPr lang="en-US" sz="1400" b="1" dirty="0">
                <a:solidFill>
                  <a:srgbClr val="4E5782"/>
                </a:solidFill>
              </a:endParaRPr>
            </a:p>
          </p:txBody>
        </p:sp>
        <p:cxnSp>
          <p:nvCxnSpPr>
            <p:cNvPr id="21" name="Straight Arrow Connector 20"/>
            <p:cNvCxnSpPr>
              <a:stCxn id="5" idx="2"/>
              <a:endCxn id="87" idx="0"/>
            </p:cNvCxnSpPr>
            <p:nvPr/>
          </p:nvCxnSpPr>
          <p:spPr>
            <a:xfrm flipH="1">
              <a:off x="2438401" y="2477076"/>
              <a:ext cx="2145974" cy="2406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2"/>
              <a:endCxn id="77" idx="0"/>
            </p:cNvCxnSpPr>
            <p:nvPr/>
          </p:nvCxnSpPr>
          <p:spPr>
            <a:xfrm>
              <a:off x="4584375" y="2477076"/>
              <a:ext cx="2009946" cy="2406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14" name="Straight Arrow Connector 113"/>
          <p:cNvCxnSpPr/>
          <p:nvPr/>
        </p:nvCxnSpPr>
        <p:spPr>
          <a:xfrm>
            <a:off x="3048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51816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6477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6002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1828800" y="4191000"/>
            <a:ext cx="5334000" cy="4572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67" name="Rectangle 66"/>
          <p:cNvSpPr/>
          <p:nvPr/>
        </p:nvSpPr>
        <p:spPr>
          <a:xfrm>
            <a:off x="914400" y="3276600"/>
            <a:ext cx="1371600" cy="7620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68" name="Rectangle 67"/>
          <p:cNvSpPr/>
          <p:nvPr/>
        </p:nvSpPr>
        <p:spPr>
          <a:xfrm>
            <a:off x="838200" y="2057400"/>
            <a:ext cx="7467600" cy="6858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70" name="Rectangle 69"/>
          <p:cNvSpPr/>
          <p:nvPr/>
        </p:nvSpPr>
        <p:spPr>
          <a:xfrm>
            <a:off x="457200" y="4419600"/>
            <a:ext cx="1295400" cy="12954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19" name="Rectangle 118"/>
          <p:cNvSpPr/>
          <p:nvPr/>
        </p:nvSpPr>
        <p:spPr>
          <a:xfrm>
            <a:off x="1828800" y="4724400"/>
            <a:ext cx="2514600" cy="8382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12115779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9"/>
                                        </p:tgtEl>
                                      </p:cBhvr>
                                    </p:animEffect>
                                    <p:set>
                                      <p:cBhvr>
                                        <p:cTn id="7" dur="1" fill="hold">
                                          <p:stCondLst>
                                            <p:cond delay="499"/>
                                          </p:stCondLst>
                                        </p:cTn>
                                        <p:tgtEl>
                                          <p:spTgt spid="11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70" grpId="0" animBg="1"/>
      <p:bldP spid="1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Converters</a:t>
            </a:r>
            <a:endParaRPr lang="en-US" dirty="0"/>
          </a:p>
        </p:txBody>
      </p:sp>
      <p:sp>
        <p:nvSpPr>
          <p:cNvPr id="3" name="Content Placeholder 2"/>
          <p:cNvSpPr>
            <a:spLocks noGrp="1"/>
          </p:cNvSpPr>
          <p:nvPr>
            <p:ph idx="1"/>
          </p:nvPr>
        </p:nvSpPr>
        <p:spPr/>
        <p:txBody>
          <a:bodyPr/>
          <a:lstStyle/>
          <a:p>
            <a:r>
              <a:rPr lang="en-US" dirty="0" smtClean="0"/>
              <a:t>For testing you will need a number of services running:</a:t>
            </a:r>
          </a:p>
          <a:p>
            <a:pPr lvl="1"/>
            <a:r>
              <a:rPr lang="en-US" dirty="0" smtClean="0"/>
              <a:t>Fence</a:t>
            </a:r>
          </a:p>
          <a:p>
            <a:pPr lvl="1"/>
            <a:r>
              <a:rPr lang="en-US" dirty="0" smtClean="0"/>
              <a:t>Polyglot</a:t>
            </a:r>
          </a:p>
          <a:p>
            <a:pPr lvl="1"/>
            <a:r>
              <a:rPr lang="en-US" dirty="0" err="1" smtClean="0"/>
              <a:t>RabbitMQ</a:t>
            </a:r>
            <a:endParaRPr lang="en-US" dirty="0" smtClean="0"/>
          </a:p>
          <a:p>
            <a:pPr lvl="1"/>
            <a:r>
              <a:rPr lang="en-US" dirty="0" err="1" smtClean="0"/>
              <a:t>MongoDB</a:t>
            </a:r>
            <a:endParaRPr lang="en-US" dirty="0" smtClean="0"/>
          </a:p>
          <a:p>
            <a:pPr marL="457200" lvl="1" indent="0">
              <a:buNone/>
            </a:pPr>
            <a:endParaRPr lang="en-US" dirty="0" smtClean="0"/>
          </a:p>
          <a:p>
            <a:r>
              <a:rPr lang="en-US" dirty="0" smtClean="0"/>
              <a:t>Already installed on your VM</a:t>
            </a:r>
          </a:p>
          <a:p>
            <a:pPr lvl="1"/>
            <a:r>
              <a:rPr lang="en-US" b="1" dirty="0" err="1" smtClean="0"/>
              <a:t>MongoDB</a:t>
            </a:r>
            <a:r>
              <a:rPr lang="en-US" dirty="0" smtClean="0"/>
              <a:t> and </a:t>
            </a:r>
            <a:r>
              <a:rPr lang="en-US" b="1" dirty="0" err="1" smtClean="0"/>
              <a:t>RabbitMQ</a:t>
            </a:r>
            <a:r>
              <a:rPr lang="en-US" dirty="0" smtClean="0"/>
              <a:t> started by default</a:t>
            </a:r>
          </a:p>
          <a:p>
            <a:pPr lvl="1"/>
            <a:r>
              <a:rPr lang="en-US" dirty="0" smtClean="0"/>
              <a:t>To make it easier to start and monitor </a:t>
            </a:r>
            <a:r>
              <a:rPr lang="en-US" b="1" dirty="0" smtClean="0"/>
              <a:t>Polyglot</a:t>
            </a:r>
            <a:r>
              <a:rPr lang="en-US" dirty="0" smtClean="0"/>
              <a:t> and </a:t>
            </a:r>
            <a:r>
              <a:rPr lang="en-US" b="1" dirty="0" smtClean="0"/>
              <a:t>Fence</a:t>
            </a:r>
            <a:r>
              <a:rPr lang="en-US" dirty="0" smtClean="0"/>
              <a:t> we have created a small script that will start them and split your screen so you can see each piece running</a:t>
            </a:r>
          </a:p>
        </p:txBody>
      </p:sp>
    </p:spTree>
    <p:extLst>
      <p:ext uri="{BB962C8B-B14F-4D97-AF65-F5344CB8AC3E}">
        <p14:creationId xmlns:p14="http://schemas.microsoft.com/office/powerpoint/2010/main" val="19215073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BD-</a:t>
            </a:r>
            <a:r>
              <a:rPr lang="en-US" dirty="0" err="1" smtClean="0"/>
              <a:t>Tmux</a:t>
            </a:r>
            <a:endParaRPr lang="en-US" dirty="0"/>
          </a:p>
        </p:txBody>
      </p:sp>
      <p:sp>
        <p:nvSpPr>
          <p:cNvPr id="3" name="Content Placeholder 2"/>
          <p:cNvSpPr>
            <a:spLocks noGrp="1"/>
          </p:cNvSpPr>
          <p:nvPr>
            <p:ph idx="1"/>
          </p:nvPr>
        </p:nvSpPr>
        <p:spPr>
          <a:xfrm>
            <a:off x="457200" y="1143000"/>
            <a:ext cx="8229600" cy="5181600"/>
          </a:xfrm>
        </p:spPr>
        <p:txBody>
          <a:bodyPr/>
          <a:lstStyle/>
          <a:p>
            <a:pPr marL="457200" indent="-457200">
              <a:buFont typeface="+mj-lt"/>
              <a:buAutoNum type="arabicPeriod"/>
            </a:pPr>
            <a:r>
              <a:rPr lang="en-US" dirty="0" smtClean="0"/>
              <a:t>Open a second terminal</a:t>
            </a:r>
          </a:p>
          <a:p>
            <a:pPr marL="457200" indent="-457200">
              <a:buFont typeface="+mj-lt"/>
              <a:buAutoNum type="arabicPeriod"/>
            </a:pPr>
            <a:r>
              <a:rPr lang="en-US" dirty="0" smtClean="0"/>
              <a:t>Go to </a:t>
            </a:r>
            <a:r>
              <a:rPr lang="en-US" dirty="0" err="1" smtClean="0"/>
              <a:t>bd-tmux</a:t>
            </a:r>
            <a:r>
              <a:rPr lang="en-US" dirty="0" smtClean="0"/>
              <a:t> directory</a:t>
            </a:r>
          </a:p>
          <a:p>
            <a:pPr marL="457200" lvl="1" indent="0">
              <a:buNone/>
            </a:pPr>
            <a:r>
              <a:rPr lang="en-US" dirty="0">
                <a:latin typeface="Courier"/>
                <a:cs typeface="Courier"/>
              </a:rPr>
              <a:t>c</a:t>
            </a:r>
            <a:r>
              <a:rPr lang="en-US" dirty="0" smtClean="0">
                <a:latin typeface="Courier"/>
                <a:cs typeface="Courier"/>
              </a:rPr>
              <a:t>d /home/</a:t>
            </a:r>
            <a:r>
              <a:rPr lang="en-US" dirty="0" err="1" smtClean="0">
                <a:latin typeface="Courier"/>
                <a:cs typeface="Courier"/>
              </a:rPr>
              <a:t>ubuntu</a:t>
            </a:r>
            <a:r>
              <a:rPr lang="en-US" dirty="0" smtClean="0">
                <a:latin typeface="Courier"/>
                <a:cs typeface="Courier"/>
              </a:rPr>
              <a:t>/</a:t>
            </a:r>
            <a:r>
              <a:rPr lang="en-US" dirty="0" err="1" smtClean="0">
                <a:latin typeface="Courier"/>
                <a:cs typeface="Courier"/>
              </a:rPr>
              <a:t>git</a:t>
            </a:r>
            <a:r>
              <a:rPr lang="en-US" dirty="0" smtClean="0">
                <a:latin typeface="Courier"/>
                <a:cs typeface="Courier"/>
              </a:rPr>
              <a:t>/</a:t>
            </a:r>
            <a:r>
              <a:rPr lang="en-US" dirty="0" err="1" smtClean="0">
                <a:latin typeface="Courier"/>
                <a:cs typeface="Courier"/>
              </a:rPr>
              <a:t>bd-tmux</a:t>
            </a:r>
            <a:endParaRPr lang="en-US" dirty="0">
              <a:latin typeface="Courier"/>
              <a:cs typeface="Courier"/>
            </a:endParaRPr>
          </a:p>
          <a:p>
            <a:pPr marL="457200" indent="-457200">
              <a:buFont typeface="+mj-lt"/>
              <a:buAutoNum type="arabicPeriod"/>
            </a:pPr>
            <a:r>
              <a:rPr lang="en-US" dirty="0" smtClean="0"/>
              <a:t>Start up your own local DAP</a:t>
            </a:r>
          </a:p>
          <a:p>
            <a:pPr marL="457200" lvl="1" indent="0">
              <a:buNone/>
            </a:pPr>
            <a:r>
              <a:rPr lang="en-US" dirty="0" err="1" smtClean="0">
                <a:latin typeface="Courier"/>
                <a:cs typeface="Courier"/>
              </a:rPr>
              <a:t>dap.sh</a:t>
            </a:r>
            <a:endParaRPr lang="en-US" dirty="0" smtClean="0">
              <a:latin typeface="Courier"/>
              <a:cs typeface="Courier"/>
            </a:endParaRPr>
          </a:p>
          <a:p>
            <a:pPr marL="457200" indent="-457200">
              <a:buFont typeface="+mj-lt"/>
              <a:buAutoNum type="arabicPeriod"/>
            </a:pPr>
            <a:r>
              <a:rPr lang="en-US" dirty="0" smtClean="0"/>
              <a:t>Say </a:t>
            </a:r>
            <a:r>
              <a:rPr lang="en-US" b="1" dirty="0" smtClean="0"/>
              <a:t>Yes</a:t>
            </a:r>
            <a:r>
              <a:rPr lang="en-US" dirty="0" smtClean="0"/>
              <a:t> to opening an extra input pane</a:t>
            </a:r>
          </a:p>
        </p:txBody>
      </p:sp>
    </p:spTree>
    <p:extLst>
      <p:ext uri="{BB962C8B-B14F-4D97-AF65-F5344CB8AC3E}">
        <p14:creationId xmlns:p14="http://schemas.microsoft.com/office/powerpoint/2010/main" val="14365277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BD-</a:t>
            </a:r>
            <a:r>
              <a:rPr lang="en-US" dirty="0" err="1" smtClean="0"/>
              <a:t>Tmux</a:t>
            </a:r>
            <a:endParaRPr lang="en-US" dirty="0"/>
          </a:p>
        </p:txBody>
      </p:sp>
      <p:pic>
        <p:nvPicPr>
          <p:cNvPr id="4" name="Picture 3" descr="tmux-d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5280680"/>
          </a:xfrm>
          <a:prstGeom prst="rect">
            <a:avLst/>
          </a:prstGeom>
        </p:spPr>
      </p:pic>
      <p:sp>
        <p:nvSpPr>
          <p:cNvPr id="6" name="TextBox 5"/>
          <p:cNvSpPr txBox="1"/>
          <p:nvPr/>
        </p:nvSpPr>
        <p:spPr>
          <a:xfrm>
            <a:off x="8331958" y="2133600"/>
            <a:ext cx="777677" cy="338554"/>
          </a:xfrm>
          <a:prstGeom prst="rect">
            <a:avLst/>
          </a:prstGeom>
          <a:noFill/>
        </p:spPr>
        <p:txBody>
          <a:bodyPr wrap="none" rtlCol="0">
            <a:spAutoFit/>
          </a:bodyPr>
          <a:lstStyle/>
          <a:p>
            <a:r>
              <a:rPr lang="en-US" sz="1600" b="1" dirty="0" smtClean="0">
                <a:solidFill>
                  <a:srgbClr val="FF0000"/>
                </a:solidFill>
              </a:rPr>
              <a:t>Fence</a:t>
            </a:r>
            <a:endParaRPr lang="en-US" sz="1600" b="1" dirty="0">
              <a:solidFill>
                <a:srgbClr val="FF0000"/>
              </a:solidFill>
            </a:endParaRPr>
          </a:p>
        </p:txBody>
      </p:sp>
      <p:sp>
        <p:nvSpPr>
          <p:cNvPr id="10" name="TextBox 9"/>
          <p:cNvSpPr txBox="1"/>
          <p:nvPr/>
        </p:nvSpPr>
        <p:spPr>
          <a:xfrm>
            <a:off x="7394803" y="4648200"/>
            <a:ext cx="1749197" cy="338554"/>
          </a:xfrm>
          <a:prstGeom prst="rect">
            <a:avLst/>
          </a:prstGeom>
          <a:noFill/>
        </p:spPr>
        <p:txBody>
          <a:bodyPr wrap="none" rtlCol="0">
            <a:spAutoFit/>
          </a:bodyPr>
          <a:lstStyle/>
          <a:p>
            <a:r>
              <a:rPr lang="en-US" sz="1600" b="1" dirty="0" smtClean="0">
                <a:solidFill>
                  <a:srgbClr val="FF0000"/>
                </a:solidFill>
              </a:rPr>
              <a:t>Software Server</a:t>
            </a:r>
            <a:endParaRPr lang="en-US" sz="1600" b="1" dirty="0">
              <a:solidFill>
                <a:srgbClr val="FF0000"/>
              </a:solidFill>
            </a:endParaRPr>
          </a:p>
        </p:txBody>
      </p:sp>
      <p:sp>
        <p:nvSpPr>
          <p:cNvPr id="13" name="TextBox 12"/>
          <p:cNvSpPr txBox="1"/>
          <p:nvPr/>
        </p:nvSpPr>
        <p:spPr>
          <a:xfrm>
            <a:off x="-23906" y="5867400"/>
            <a:ext cx="2590800" cy="338554"/>
          </a:xfrm>
          <a:prstGeom prst="rect">
            <a:avLst/>
          </a:prstGeom>
          <a:noFill/>
        </p:spPr>
        <p:txBody>
          <a:bodyPr wrap="square" rtlCol="0">
            <a:spAutoFit/>
          </a:bodyPr>
          <a:lstStyle/>
          <a:p>
            <a:r>
              <a:rPr lang="en-US" sz="1600" b="1" dirty="0" smtClean="0">
                <a:solidFill>
                  <a:srgbClr val="FF0000"/>
                </a:solidFill>
              </a:rPr>
              <a:t>Command Line Interface</a:t>
            </a:r>
            <a:endParaRPr lang="en-US" sz="1600" b="1" dirty="0">
              <a:solidFill>
                <a:srgbClr val="FF0000"/>
              </a:solidFill>
            </a:endParaRPr>
          </a:p>
        </p:txBody>
      </p:sp>
      <p:sp>
        <p:nvSpPr>
          <p:cNvPr id="19" name="TextBox 18"/>
          <p:cNvSpPr txBox="1"/>
          <p:nvPr/>
        </p:nvSpPr>
        <p:spPr>
          <a:xfrm>
            <a:off x="0" y="4572000"/>
            <a:ext cx="993982" cy="338554"/>
          </a:xfrm>
          <a:prstGeom prst="rect">
            <a:avLst/>
          </a:prstGeom>
          <a:noFill/>
        </p:spPr>
        <p:txBody>
          <a:bodyPr wrap="none" rtlCol="0">
            <a:spAutoFit/>
          </a:bodyPr>
          <a:lstStyle/>
          <a:p>
            <a:r>
              <a:rPr lang="en-US" sz="1600" b="1" dirty="0" smtClean="0">
                <a:solidFill>
                  <a:srgbClr val="FF0000"/>
                </a:solidFill>
              </a:rPr>
              <a:t>Polyglot</a:t>
            </a:r>
            <a:endParaRPr lang="en-US" sz="1600" b="1" dirty="0">
              <a:solidFill>
                <a:srgbClr val="FF0000"/>
              </a:solidFill>
            </a:endParaRPr>
          </a:p>
        </p:txBody>
      </p:sp>
    </p:spTree>
    <p:extLst>
      <p:ext uri="{BB962C8B-B14F-4D97-AF65-F5344CB8AC3E}">
        <p14:creationId xmlns:p14="http://schemas.microsoft.com/office/powerpoint/2010/main" val="3744620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with the Command Line Interface</a:t>
            </a:r>
            <a:endParaRPr lang="en-US" dirty="0"/>
          </a:p>
        </p:txBody>
      </p:sp>
      <p:sp>
        <p:nvSpPr>
          <p:cNvPr id="3" name="Content Placeholder 2"/>
          <p:cNvSpPr>
            <a:spLocks noGrp="1"/>
          </p:cNvSpPr>
          <p:nvPr>
            <p:ph idx="1"/>
          </p:nvPr>
        </p:nvSpPr>
        <p:spPr>
          <a:xfrm>
            <a:off x="457200" y="1143000"/>
            <a:ext cx="8229600" cy="5334000"/>
          </a:xfrm>
        </p:spPr>
        <p:txBody>
          <a:bodyPr>
            <a:normAutofit lnSpcReduction="10000"/>
          </a:bodyPr>
          <a:lstStyle/>
          <a:p>
            <a:pPr marL="457200" indent="-457200">
              <a:buFont typeface="+mj-lt"/>
              <a:buAutoNum type="arabicPeriod"/>
            </a:pPr>
            <a:r>
              <a:rPr lang="en-US" dirty="0" smtClean="0"/>
              <a:t>Either in the bottom pane or in your other terminal:</a:t>
            </a:r>
          </a:p>
          <a:p>
            <a:pPr marL="0" indent="0">
              <a:buNone/>
            </a:pPr>
            <a:r>
              <a:rPr lang="en-US" dirty="0" smtClean="0">
                <a:latin typeface="Courier"/>
                <a:cs typeface="Courier"/>
              </a:rPr>
              <a:t>   cd /home/</a:t>
            </a:r>
            <a:r>
              <a:rPr lang="en-US" dirty="0" err="1" smtClean="0">
                <a:latin typeface="Courier"/>
                <a:cs typeface="Courier"/>
              </a:rPr>
              <a:t>ubuntu</a:t>
            </a:r>
            <a:r>
              <a:rPr lang="en-US" dirty="0" smtClean="0">
                <a:latin typeface="Courier"/>
                <a:cs typeface="Courier"/>
              </a:rPr>
              <a:t>/</a:t>
            </a:r>
            <a:r>
              <a:rPr lang="en-US" dirty="0" err="1" smtClean="0">
                <a:latin typeface="Courier"/>
                <a:cs typeface="Courier"/>
              </a:rPr>
              <a:t>git</a:t>
            </a:r>
            <a:r>
              <a:rPr lang="en-US" dirty="0" smtClean="0">
                <a:latin typeface="Courier"/>
                <a:cs typeface="Courier"/>
              </a:rPr>
              <a:t>/</a:t>
            </a:r>
            <a:r>
              <a:rPr lang="en-US" dirty="0" err="1" smtClean="0">
                <a:latin typeface="Courier"/>
                <a:cs typeface="Courier"/>
              </a:rPr>
              <a:t>bdcli</a:t>
            </a:r>
            <a:endParaRPr lang="en-US" dirty="0" smtClean="0">
              <a:latin typeface="Courier"/>
              <a:cs typeface="Courier"/>
            </a:endParaRPr>
          </a:p>
          <a:p>
            <a:pPr marL="457200" indent="-457200">
              <a:buFont typeface="+mj-lt"/>
              <a:buAutoNum type="arabicPeriod" startAt="2"/>
            </a:pPr>
            <a:r>
              <a:rPr lang="en-US" smtClean="0"/>
              <a:t>Generate </a:t>
            </a:r>
            <a:r>
              <a:rPr lang="en-US" dirty="0" smtClean="0"/>
              <a:t>keys for your local instance:</a:t>
            </a:r>
          </a:p>
          <a:p>
            <a:pPr marL="0" indent="0">
              <a:buNone/>
            </a:pPr>
            <a:r>
              <a:rPr lang="en-US" dirty="0" smtClean="0">
                <a:latin typeface="Courier"/>
                <a:cs typeface="Courier"/>
              </a:rPr>
              <a:t>   </a:t>
            </a:r>
            <a:r>
              <a:rPr lang="en-US" dirty="0" err="1" smtClean="0">
                <a:latin typeface="Courier"/>
                <a:cs typeface="Courier"/>
              </a:rPr>
              <a:t>key_token.py</a:t>
            </a:r>
            <a:endParaRPr lang="en-US" dirty="0" smtClean="0"/>
          </a:p>
          <a:p>
            <a:pPr marL="457200" indent="-457200">
              <a:buFont typeface="+mj-lt"/>
              <a:buAutoNum type="arabicPeriod" startAt="3"/>
            </a:pPr>
            <a:r>
              <a:rPr lang="en-US" dirty="0" smtClean="0"/>
              <a:t>Answer the prompts:</a:t>
            </a:r>
            <a:endParaRPr lang="en-US" dirty="0" smtClean="0">
              <a:latin typeface="Courier"/>
              <a:cs typeface="Courier"/>
            </a:endParaRPr>
          </a:p>
          <a:p>
            <a:pPr lvl="1"/>
            <a:r>
              <a:rPr lang="en-US" dirty="0" smtClean="0"/>
              <a:t>Server </a:t>
            </a:r>
            <a:r>
              <a:rPr lang="en-US" dirty="0"/>
              <a:t>[</a:t>
            </a:r>
            <a:r>
              <a:rPr lang="en-US" dirty="0" err="1"/>
              <a:t>bd-api.ncsa.illinois.edu</a:t>
            </a:r>
            <a:r>
              <a:rPr lang="en-US" dirty="0"/>
              <a:t>]: </a:t>
            </a:r>
            <a:r>
              <a:rPr lang="en-US" b="1" dirty="0" smtClean="0"/>
              <a:t>localhost:</a:t>
            </a:r>
            <a:r>
              <a:rPr lang="en-US" b="1" dirty="0"/>
              <a:t>8080</a:t>
            </a:r>
          </a:p>
          <a:p>
            <a:pPr lvl="1"/>
            <a:r>
              <a:rPr lang="en-US" dirty="0"/>
              <a:t>Protocol [https]: </a:t>
            </a:r>
            <a:r>
              <a:rPr lang="en-US" b="1" dirty="0"/>
              <a:t>http</a:t>
            </a:r>
          </a:p>
          <a:p>
            <a:pPr lvl="1"/>
            <a:r>
              <a:rPr lang="en-US" dirty="0"/>
              <a:t>Username: </a:t>
            </a:r>
            <a:r>
              <a:rPr lang="en-US" b="1" dirty="0" err="1"/>
              <a:t>bdtut.user@</a:t>
            </a:r>
            <a:r>
              <a:rPr lang="en-US" b="1" dirty="0" err="1" smtClean="0"/>
              <a:t>xsede.org</a:t>
            </a:r>
            <a:endParaRPr lang="en-US" b="1" dirty="0"/>
          </a:p>
          <a:p>
            <a:pPr lvl="1"/>
            <a:r>
              <a:rPr lang="en-US" dirty="0"/>
              <a:t>Password:  </a:t>
            </a:r>
            <a:r>
              <a:rPr lang="en-US" b="1" dirty="0" smtClean="0"/>
              <a:t>bdtutXy71816de</a:t>
            </a:r>
            <a:endParaRPr lang="en-US" b="1" dirty="0"/>
          </a:p>
          <a:p>
            <a:pPr marL="457200" indent="-457200">
              <a:buFont typeface="+mj-lt"/>
              <a:buAutoNum type="arabicPeriod" startAt="3"/>
            </a:pPr>
            <a:r>
              <a:rPr lang="en-US" dirty="0" smtClean="0"/>
              <a:t>Submit a conversion:</a:t>
            </a:r>
          </a:p>
          <a:p>
            <a:pPr marL="457200" lvl="1" indent="0">
              <a:buNone/>
            </a:pPr>
            <a:r>
              <a:rPr lang="en-US" sz="2400" dirty="0" smtClean="0">
                <a:latin typeface="Courier"/>
                <a:cs typeface="Courier"/>
              </a:rPr>
              <a:t> </a:t>
            </a:r>
            <a:r>
              <a:rPr lang="en-US" sz="2400" dirty="0" err="1" smtClean="0">
                <a:latin typeface="Courier"/>
                <a:cs typeface="Courier"/>
              </a:rPr>
              <a:t>bd</a:t>
            </a:r>
            <a:r>
              <a:rPr lang="en-US" sz="2400" dirty="0" smtClean="0">
                <a:latin typeface="Courier"/>
                <a:cs typeface="Courier"/>
              </a:rPr>
              <a:t> –o </a:t>
            </a:r>
            <a:r>
              <a:rPr lang="en-US" sz="2400" dirty="0" err="1" smtClean="0">
                <a:latin typeface="Courier"/>
                <a:cs typeface="Courier"/>
              </a:rPr>
              <a:t>pgm</a:t>
            </a:r>
            <a:r>
              <a:rPr lang="en-US" sz="2400" dirty="0" smtClean="0">
                <a:latin typeface="Courier"/>
                <a:cs typeface="Courier"/>
              </a:rPr>
              <a:t> examples/IMG_0997.jpg</a:t>
            </a:r>
          </a:p>
          <a:p>
            <a:pPr marL="457200" indent="-457200">
              <a:buFont typeface="+mj-lt"/>
              <a:buAutoNum type="arabicPeriod" startAt="3"/>
            </a:pPr>
            <a:r>
              <a:rPr lang="en-US" dirty="0" smtClean="0"/>
              <a:t>Check that you got a result</a:t>
            </a:r>
            <a:endParaRPr lang="en-US" dirty="0"/>
          </a:p>
          <a:p>
            <a:pPr marL="457200" lvl="1" indent="0">
              <a:buNone/>
            </a:pPr>
            <a:r>
              <a:rPr lang="en-US" sz="2400" dirty="0" smtClean="0">
                <a:latin typeface="Courier"/>
                <a:cs typeface="Courier"/>
              </a:rPr>
              <a:t> </a:t>
            </a:r>
            <a:r>
              <a:rPr lang="en-US" sz="2400" dirty="0" err="1" smtClean="0">
                <a:latin typeface="Courier"/>
                <a:cs typeface="Courier"/>
              </a:rPr>
              <a:t>ls</a:t>
            </a:r>
            <a:r>
              <a:rPr lang="en-US" sz="2400" dirty="0" smtClean="0">
                <a:latin typeface="Courier"/>
                <a:cs typeface="Courier"/>
              </a:rPr>
              <a:t> -l</a:t>
            </a:r>
          </a:p>
        </p:txBody>
      </p:sp>
    </p:spTree>
    <p:extLst>
      <p:ext uri="{BB962C8B-B14F-4D97-AF65-F5344CB8AC3E}">
        <p14:creationId xmlns:p14="http://schemas.microsoft.com/office/powerpoint/2010/main" val="21675999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ncsa-template</Template>
  <TotalTime>10836</TotalTime>
  <Words>1703</Words>
  <Application>Microsoft Macintosh PowerPoint</Application>
  <PresentationFormat>On-screen Show (4:3)</PresentationFormat>
  <Paragraphs>205</Paragraphs>
  <Slides>23</Slides>
  <Notes>3</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ncsa-template</vt:lpstr>
      <vt:lpstr>3_ncsa-template</vt:lpstr>
      <vt:lpstr>DIBBs Brown Dog   Adding Converters</vt:lpstr>
      <vt:lpstr>Brown Dog Architecture</vt:lpstr>
      <vt:lpstr>Adding Converters</vt:lpstr>
      <vt:lpstr>Adding Converters</vt:lpstr>
      <vt:lpstr>Brown Dog Architecture</vt:lpstr>
      <vt:lpstr>Adding Converters</vt:lpstr>
      <vt:lpstr>BD-Tmux</vt:lpstr>
      <vt:lpstr>BD-Tmux</vt:lpstr>
      <vt:lpstr>Testing with the Command Line Interface</vt:lpstr>
      <vt:lpstr>Testing with the Command Line Interface</vt:lpstr>
      <vt:lpstr>Testing with the Command Line Interface</vt:lpstr>
      <vt:lpstr>Let’s Get Started!</vt:lpstr>
      <vt:lpstr>The Software Server Wrapper Script</vt:lpstr>
      <vt:lpstr>The Software Server Wrapper Script</vt:lpstr>
      <vt:lpstr>Software Server Configuration</vt:lpstr>
      <vt:lpstr>Software Server Configuration</vt:lpstr>
      <vt:lpstr>Software Server Configuration</vt:lpstr>
      <vt:lpstr>Serving the Converter</vt:lpstr>
      <vt:lpstr>Adding a New Converter to Brown Dog</vt:lpstr>
      <vt:lpstr>Adding a New Converter to Brown Dog</vt:lpstr>
      <vt:lpstr>Adding a New Converter to Brown Dog</vt:lpstr>
      <vt:lpstr>Adding a New Converter to Brown Dog</vt:lpstr>
      <vt:lpstr>Adding a New Converter to Brown Dog</vt:lpstr>
    </vt:vector>
  </TitlesOfParts>
  <Company>NCSA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Blake Harvey</dc:creator>
  <cp:lastModifiedBy>Kenton McHenry</cp:lastModifiedBy>
  <cp:revision>519</cp:revision>
  <dcterms:created xsi:type="dcterms:W3CDTF">2012-11-08T17:33:43Z</dcterms:created>
  <dcterms:modified xsi:type="dcterms:W3CDTF">2016-07-18T16:24:01Z</dcterms:modified>
</cp:coreProperties>
</file>